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64"/>
  </p:notesMasterIdLst>
  <p:handoutMasterIdLst>
    <p:handoutMasterId r:id="rId65"/>
  </p:handoutMasterIdLst>
  <p:sldIdLst>
    <p:sldId id="901" r:id="rId2"/>
    <p:sldId id="825" r:id="rId3"/>
    <p:sldId id="880" r:id="rId4"/>
    <p:sldId id="881" r:id="rId5"/>
    <p:sldId id="889" r:id="rId6"/>
    <p:sldId id="882" r:id="rId7"/>
    <p:sldId id="884" r:id="rId8"/>
    <p:sldId id="902" r:id="rId9"/>
    <p:sldId id="826" r:id="rId10"/>
    <p:sldId id="830" r:id="rId11"/>
    <p:sldId id="828" r:id="rId12"/>
    <p:sldId id="829" r:id="rId13"/>
    <p:sldId id="887" r:id="rId14"/>
    <p:sldId id="831" r:id="rId15"/>
    <p:sldId id="832" r:id="rId16"/>
    <p:sldId id="833" r:id="rId17"/>
    <p:sldId id="834" r:id="rId18"/>
    <p:sldId id="835" r:id="rId19"/>
    <p:sldId id="836" r:id="rId20"/>
    <p:sldId id="837" r:id="rId21"/>
    <p:sldId id="838" r:id="rId22"/>
    <p:sldId id="839" r:id="rId23"/>
    <p:sldId id="854" r:id="rId24"/>
    <p:sldId id="853" r:id="rId25"/>
    <p:sldId id="906" r:id="rId26"/>
    <p:sldId id="841" r:id="rId27"/>
    <p:sldId id="842" r:id="rId28"/>
    <p:sldId id="846" r:id="rId29"/>
    <p:sldId id="847" r:id="rId30"/>
    <p:sldId id="907" r:id="rId31"/>
    <p:sldId id="900" r:id="rId32"/>
    <p:sldId id="871" r:id="rId33"/>
    <p:sldId id="872" r:id="rId34"/>
    <p:sldId id="905" r:id="rId35"/>
    <p:sldId id="874" r:id="rId36"/>
    <p:sldId id="875" r:id="rId37"/>
    <p:sldId id="903" r:id="rId38"/>
    <p:sldId id="904" r:id="rId39"/>
    <p:sldId id="878" r:id="rId40"/>
    <p:sldId id="888" r:id="rId41"/>
    <p:sldId id="855" r:id="rId42"/>
    <p:sldId id="856" r:id="rId43"/>
    <p:sldId id="898" r:id="rId44"/>
    <p:sldId id="890" r:id="rId45"/>
    <p:sldId id="891" r:id="rId46"/>
    <p:sldId id="892" r:id="rId47"/>
    <p:sldId id="894" r:id="rId48"/>
    <p:sldId id="896" r:id="rId49"/>
    <p:sldId id="897" r:id="rId50"/>
    <p:sldId id="857" r:id="rId51"/>
    <p:sldId id="899" r:id="rId52"/>
    <p:sldId id="859" r:id="rId53"/>
    <p:sldId id="860" r:id="rId54"/>
    <p:sldId id="861" r:id="rId55"/>
    <p:sldId id="862" r:id="rId56"/>
    <p:sldId id="863" r:id="rId57"/>
    <p:sldId id="864" r:id="rId58"/>
    <p:sldId id="865" r:id="rId59"/>
    <p:sldId id="866" r:id="rId60"/>
    <p:sldId id="867" r:id="rId61"/>
    <p:sldId id="868" r:id="rId62"/>
    <p:sldId id="869" r:id="rId63"/>
  </p:sldIdLst>
  <p:sldSz cx="9144000" cy="6858000" type="screen4x3"/>
  <p:notesSz cx="9939338" cy="6805613"/>
  <p:defaultTextStyle>
    <a:defPPr>
      <a:defRPr lang="en-US"/>
    </a:defPPr>
    <a:lvl1pPr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1pPr>
    <a:lvl2pPr marL="4572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2pPr>
    <a:lvl3pPr marL="9144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3pPr>
    <a:lvl4pPr marL="13716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4pPr>
    <a:lvl5pPr marL="18288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Narrow"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Narrow"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Narrow"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Narrow"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44" userDrawn="1">
          <p15:clr>
            <a:srgbClr val="A4A3A4"/>
          </p15:clr>
        </p15:guide>
        <p15:guide id="2" pos="313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CC"/>
    <a:srgbClr val="CC6600"/>
    <a:srgbClr val="006600"/>
    <a:srgbClr val="FFFFFF"/>
    <a:srgbClr val="FF6600"/>
    <a:srgbClr val="99C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620"/>
  </p:normalViewPr>
  <p:slideViewPr>
    <p:cSldViewPr snapToGrid="0">
      <p:cViewPr varScale="1">
        <p:scale>
          <a:sx n="103" d="100"/>
          <a:sy n="103" d="100"/>
        </p:scale>
        <p:origin x="1864" y="176"/>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256"/>
    </p:cViewPr>
  </p:sorterViewPr>
  <p:notesViewPr>
    <p:cSldViewPr snapToGrid="0">
      <p:cViewPr varScale="1">
        <p:scale>
          <a:sx n="53" d="100"/>
          <a:sy n="53" d="100"/>
        </p:scale>
        <p:origin x="-2652" y="-84"/>
      </p:cViewPr>
      <p:guideLst>
        <p:guide orient="horz" pos="2144"/>
        <p:guide pos="313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7050509" y="6262121"/>
            <a:ext cx="2072724" cy="25512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ctr">
              <a:spcBef>
                <a:spcPct val="50000"/>
              </a:spcBef>
              <a:defRPr/>
            </a:pPr>
            <a:r>
              <a:rPr lang="en-US" sz="1000" b="1">
                <a:solidFill>
                  <a:schemeClr val="tx2"/>
                </a:solidFill>
                <a:cs typeface="+mn-cs"/>
              </a:rPr>
              <a:t>Page </a:t>
            </a:r>
            <a:fld id="{E681E2D7-D5B5-0447-8143-EF54F16073E2}" type="slidenum">
              <a:rPr lang="en-US" sz="1000" b="1" smtClean="0">
                <a:solidFill>
                  <a:schemeClr val="tx2"/>
                </a:solidFill>
                <a:cs typeface="+mn-cs"/>
              </a:rPr>
              <a:pPr algn="ctr">
                <a:spcBef>
                  <a:spcPct val="50000"/>
                </a:spcBef>
                <a:defRPr/>
              </a:pPr>
              <a:t>‹#›</a:t>
            </a:fld>
            <a:endParaRPr lang="en-US" sz="1000" b="1">
              <a:solidFill>
                <a:schemeClr val="tx2"/>
              </a:solidFill>
              <a:cs typeface="+mn-cs"/>
            </a:endParaRPr>
          </a:p>
        </p:txBody>
      </p:sp>
      <p:sp>
        <p:nvSpPr>
          <p:cNvPr id="3080" name="Text Box 8"/>
          <p:cNvSpPr txBox="1">
            <a:spLocks noChangeArrowheads="1"/>
          </p:cNvSpPr>
          <p:nvPr/>
        </p:nvSpPr>
        <p:spPr bwMode="auto">
          <a:xfrm>
            <a:off x="8811718" y="235876"/>
            <a:ext cx="202545" cy="25512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r">
              <a:defRPr/>
            </a:pPr>
            <a:endParaRPr lang="fr-FR" sz="1000" b="1">
              <a:solidFill>
                <a:schemeClr val="tx2"/>
              </a:solidFill>
              <a:cs typeface="+mn-cs"/>
            </a:endParaRPr>
          </a:p>
        </p:txBody>
      </p:sp>
    </p:spTree>
    <p:extLst>
      <p:ext uri="{BB962C8B-B14F-4D97-AF65-F5344CB8AC3E}">
        <p14:creationId xmlns:p14="http://schemas.microsoft.com/office/powerpoint/2010/main" val="3526449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643" y="-23914"/>
            <a:ext cx="4370341" cy="3434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t" anchorCtr="0" compatLnSpc="1">
            <a:prstTxWarp prst="textNoShape">
              <a:avLst/>
            </a:prstTxWarp>
          </a:bodyPr>
          <a:lstStyle>
            <a:lvl1pPr algn="l" defTabSz="898525">
              <a:defRPr sz="1000" i="1" smtClean="0">
                <a:latin typeface="Arial" charset="0"/>
                <a:cs typeface="+mn-cs"/>
              </a:defRPr>
            </a:lvl1pPr>
          </a:lstStyle>
          <a:p>
            <a:pPr>
              <a:defRPr/>
            </a:pPr>
            <a:endParaRPr lang="en-US"/>
          </a:p>
        </p:txBody>
      </p:sp>
      <p:sp>
        <p:nvSpPr>
          <p:cNvPr id="2051" name="Rectangle 3"/>
          <p:cNvSpPr>
            <a:spLocks noGrp="1" noChangeArrowheads="1"/>
          </p:cNvSpPr>
          <p:nvPr>
            <p:ph type="dt" idx="1"/>
          </p:nvPr>
        </p:nvSpPr>
        <p:spPr bwMode="auto">
          <a:xfrm>
            <a:off x="5624640" y="-23914"/>
            <a:ext cx="4259054" cy="3434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t" anchorCtr="0" compatLnSpc="1">
            <a:prstTxWarp prst="textNoShape">
              <a:avLst/>
            </a:prstTxWarp>
          </a:bodyPr>
          <a:lstStyle>
            <a:lvl1pPr algn="r" defTabSz="898525">
              <a:defRPr sz="1000" i="1" smtClean="0">
                <a:latin typeface="Arial" charset="0"/>
                <a:cs typeface="+mn-cs"/>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3276600" y="503238"/>
            <a:ext cx="3392488" cy="2543175"/>
          </a:xfrm>
          <a:prstGeom prst="rect">
            <a:avLst/>
          </a:prstGeom>
          <a:noFill/>
          <a:ln w="12700">
            <a:solidFill>
              <a:schemeClr val="tx1"/>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3" name="Rectangle 5"/>
          <p:cNvSpPr>
            <a:spLocks noGrp="1" noChangeArrowheads="1"/>
          </p:cNvSpPr>
          <p:nvPr>
            <p:ph type="body" sz="quarter" idx="3"/>
          </p:nvPr>
        </p:nvSpPr>
        <p:spPr bwMode="auto">
          <a:xfrm>
            <a:off x="1367906" y="3231607"/>
            <a:ext cx="7203528" cy="30837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5643" y="6486040"/>
            <a:ext cx="4370341" cy="3434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b" anchorCtr="0" compatLnSpc="1">
            <a:prstTxWarp prst="textNoShape">
              <a:avLst/>
            </a:prstTxWarp>
          </a:bodyPr>
          <a:lstStyle>
            <a:lvl1pPr algn="l" defTabSz="898525">
              <a:defRPr sz="1000" i="1" smtClean="0">
                <a:latin typeface="Arial" charset="0"/>
                <a:cs typeface="+mn-cs"/>
              </a:defRPr>
            </a:lvl1pPr>
          </a:lstStyle>
          <a:p>
            <a:pPr>
              <a:defRPr/>
            </a:pPr>
            <a:r>
              <a:rPr lang="en-US"/>
              <a:t>Page </a:t>
            </a:r>
          </a:p>
        </p:txBody>
      </p:sp>
      <p:sp>
        <p:nvSpPr>
          <p:cNvPr id="2055" name="Rectangle 7"/>
          <p:cNvSpPr>
            <a:spLocks noGrp="1" noChangeArrowheads="1"/>
          </p:cNvSpPr>
          <p:nvPr>
            <p:ph type="sldNum" sz="quarter" idx="5"/>
          </p:nvPr>
        </p:nvSpPr>
        <p:spPr bwMode="auto">
          <a:xfrm>
            <a:off x="5624640" y="6486040"/>
            <a:ext cx="4259054" cy="3434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b" anchorCtr="0" compatLnSpc="1">
            <a:prstTxWarp prst="textNoShape">
              <a:avLst/>
            </a:prstTxWarp>
          </a:bodyPr>
          <a:lstStyle>
            <a:lvl1pPr algn="r" defTabSz="898525">
              <a:defRPr sz="1000" i="1" smtClean="0">
                <a:latin typeface="Arial" charset="0"/>
                <a:cs typeface="+mn-cs"/>
              </a:defRPr>
            </a:lvl1pPr>
          </a:lstStyle>
          <a:p>
            <a:pPr>
              <a:defRPr/>
            </a:pPr>
            <a:fld id="{9ADE0D99-3BAB-2E42-96EC-76590C59BC01}" type="slidenum">
              <a:rPr lang="en-US"/>
              <a:pPr>
                <a:defRPr/>
              </a:pPr>
              <a:t>‹#›</a:t>
            </a:fld>
            <a:endParaRPr lang="en-US"/>
          </a:p>
        </p:txBody>
      </p:sp>
    </p:spTree>
    <p:extLst>
      <p:ext uri="{BB962C8B-B14F-4D97-AF65-F5344CB8AC3E}">
        <p14:creationId xmlns:p14="http://schemas.microsoft.com/office/powerpoint/2010/main" val="63671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CAE14515-6D03-344E-81F9-A111A6B53BA8}" type="slidenum">
              <a:rPr lang="en-US"/>
              <a:pPr>
                <a:defRPr/>
              </a:pPr>
              <a:t>1</a:t>
            </a:fld>
            <a:endParaRPr lang="en-US"/>
          </a:p>
        </p:txBody>
      </p:sp>
      <p:sp>
        <p:nvSpPr>
          <p:cNvPr id="1513474" name="Rectangle 2"/>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51347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a:defRPr/>
            </a:pPr>
            <a:endParaRPr lang="en-US">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38FCFA15-848D-294D-AA1D-DD67EDE103D2}" type="slidenum">
              <a:rPr lang="en-US"/>
              <a:pPr>
                <a:defRPr/>
              </a:pPr>
              <a:t>10</a:t>
            </a:fld>
            <a:endParaRPr lang="en-US"/>
          </a:p>
        </p:txBody>
      </p:sp>
      <p:sp>
        <p:nvSpPr>
          <p:cNvPr id="14428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2819" name="Rectangle 3"/>
          <p:cNvSpPr>
            <a:spLocks noGrp="1" noChangeArrowheads="1"/>
          </p:cNvSpPr>
          <p:nvPr>
            <p:ph type="body" idx="1"/>
          </p:nvPr>
        </p:nvSpPr>
        <p:spPr/>
        <p:txBody>
          <a:bodyPr/>
          <a:lstStyle/>
          <a:p>
            <a:pPr>
              <a:defRPr/>
            </a:pPr>
            <a:r>
              <a:rPr lang="en-US">
                <a:cs typeface="+mn-cs"/>
              </a:rPr>
              <a:t>Let us compare the most distinguishing features between the objects that hardware and software languages describe.</a:t>
            </a:r>
          </a:p>
          <a:p>
            <a:pPr>
              <a:defRPr/>
            </a:pPr>
            <a:r>
              <a:rPr lang="en-US">
                <a:cs typeface="+mn-cs"/>
              </a:rPr>
              <a:t>First, hardware circuits can execute operations with a wide degree of concurrency. Conversely, software programs are most commonly executed on uni-processors and hence operations are serialized.</a:t>
            </a:r>
          </a:p>
          <a:p>
            <a:pPr>
              <a:defRPr/>
            </a:pPr>
            <a:r>
              <a:rPr lang="en-US">
                <a:cs typeface="+mn-cs"/>
              </a:rPr>
              <a:t>In this respect, hardware languages are closer to programming languages for parallel computers.</a:t>
            </a:r>
          </a:p>
          <a:p>
            <a:pPr>
              <a:defRPr/>
            </a:pPr>
            <a:r>
              <a:rPr lang="en-US">
                <a:cs typeface="+mn-cs"/>
              </a:rPr>
              <a:t>Second, the specifications of hardware circuits entail some structural information. For example, the interface of a circuit with the environment may require the definition of the input/output ports and the data formats</a:t>
            </a:r>
          </a:p>
          <a:p>
            <a:pPr>
              <a:defRPr/>
            </a:pPr>
            <a:r>
              <a:rPr lang="en-US">
                <a:cs typeface="+mn-cs"/>
              </a:rPr>
              <a:t>across these ports. In addition, a designer  may want to express hints (or constraints) on some partitions of the circuit. Hence, HDLs must support both behavioral and structural views, to be used efficiently for circuit specification.</a:t>
            </a:r>
          </a:p>
          <a:p>
            <a:pPr>
              <a:defRPr/>
            </a:pPr>
            <a:r>
              <a:rPr lang="en-US">
                <a:cs typeface="+mn-cs"/>
              </a:rPr>
              <a:t>Third, detailed timing of the operations is very important in hardware, because of interface</a:t>
            </a:r>
          </a:p>
          <a:p>
            <a:pPr>
              <a:defRPr/>
            </a:pPr>
            <a:r>
              <a:rPr lang="en-US">
                <a:cs typeface="+mn-cs"/>
              </a:rPr>
              <a:t>requirements of the circuit being described. On the other hand, the specific execution time-frames</a:t>
            </a:r>
          </a:p>
          <a:p>
            <a:pPr>
              <a:defRPr/>
            </a:pPr>
            <a:r>
              <a:rPr lang="en-US">
                <a:cs typeface="+mn-cs"/>
              </a:rPr>
              <a:t>of the operations in software programs are of less concern, with some exceptions in the case of real-time applications.</a:t>
            </a:r>
          </a:p>
          <a:p>
            <a:pPr>
              <a:defRPr/>
            </a:pPr>
            <a:endParaRPr lang="en-US">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03918E2-56CE-2D40-B76F-1B9037E85AB4}" type="slidenum">
              <a:rPr lang="en-US"/>
              <a:pPr>
                <a:defRPr/>
              </a:pPr>
              <a:t>11</a:t>
            </a:fld>
            <a:endParaRPr lang="en-US"/>
          </a:p>
        </p:txBody>
      </p:sp>
      <p:sp>
        <p:nvSpPr>
          <p:cNvPr id="14407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0771" name="Rectangle 3"/>
          <p:cNvSpPr>
            <a:spLocks noGrp="1" noChangeArrowheads="1"/>
          </p:cNvSpPr>
          <p:nvPr>
            <p:ph type="body" idx="1"/>
          </p:nvPr>
        </p:nvSpPr>
        <p:spPr/>
        <p:txBody>
          <a:bodyPr/>
          <a:lstStyle/>
          <a:p>
            <a:pPr>
              <a:defRPr/>
            </a:pPr>
            <a:r>
              <a:rPr lang="en-US">
                <a:cs typeface="+mn-cs"/>
              </a:rPr>
              <a:t>In recent years, there has been a trend toward using Hardware Description Languages (HDLs)</a:t>
            </a:r>
          </a:p>
          <a:p>
            <a:pPr>
              <a:defRPr/>
            </a:pPr>
            <a:r>
              <a:rPr lang="en-US">
                <a:cs typeface="+mn-cs"/>
              </a:rPr>
              <a:t>for circuit specification.  Conceiving a HDL model has similarities to writing a software program.</a:t>
            </a:r>
          </a:p>
          <a:p>
            <a:pPr>
              <a:defRPr/>
            </a:pPr>
            <a:r>
              <a:rPr lang="en-US">
                <a:cs typeface="+mn-cs"/>
              </a:rPr>
              <a:t>The conciseness of HDL models has made them preferable to the corresponding flow, state  and logic diagrams, even though some diagram models (e.g., Statecharts) are more powerful in visualizing the circuits' functions.</a:t>
            </a:r>
          </a:p>
          <a:p>
            <a:pPr>
              <a:defRPr/>
            </a:pPr>
            <a:endParaRPr lang="en-US">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F93D3891-CF03-414E-B02B-25813A35BF4C}" type="slidenum">
              <a:rPr lang="en-US"/>
              <a:pPr>
                <a:defRPr/>
              </a:pPr>
              <a:t>12</a:t>
            </a:fld>
            <a:endParaRPr lang="en-US"/>
          </a:p>
        </p:txBody>
      </p:sp>
      <p:sp>
        <p:nvSpPr>
          <p:cNvPr id="14417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1795" name="Rectangle 3"/>
          <p:cNvSpPr>
            <a:spLocks noGrp="1" noChangeArrowheads="1"/>
          </p:cNvSpPr>
          <p:nvPr>
            <p:ph type="body" idx="1"/>
          </p:nvPr>
        </p:nvSpPr>
        <p:spPr/>
        <p:txBody>
          <a:bodyPr/>
          <a:lstStyle/>
          <a:p>
            <a:pPr>
              <a:defRPr/>
            </a:pPr>
            <a:r>
              <a:rPr lang="en-US">
                <a:cs typeface="+mn-cs"/>
              </a:rPr>
              <a:t>Many designers use Sw programming languages (C or C++) to create functional models. Nevertheless, there is still a gap in using synthesis tools from these languages. The semantics of programming languages does not cover important points for Hw design. The extension of programming languages to cope with Hw, as exemplified by the use of overloading in SystemC, is a very important topic of R&amp;D today, as there is a strong interest in having tools for modeling both Hw and Sw.</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B6475CC4-F441-6B41-9717-EE65100471DD}" type="slidenum">
              <a:rPr lang="en-US"/>
              <a:pPr>
                <a:defRPr/>
              </a:pPr>
              <a:t>13</a:t>
            </a:fld>
            <a:endParaRPr lang="en-US"/>
          </a:p>
        </p:txBody>
      </p:sp>
      <p:sp>
        <p:nvSpPr>
          <p:cNvPr id="14858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5827"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7AFE31C7-69D5-5E41-ACDD-F6811DD2F902}" type="slidenum">
              <a:rPr lang="en-US"/>
              <a:pPr>
                <a:defRPr/>
              </a:pPr>
              <a:t>14</a:t>
            </a:fld>
            <a:endParaRPr lang="en-US"/>
          </a:p>
        </p:txBody>
      </p:sp>
      <p:sp>
        <p:nvSpPr>
          <p:cNvPr id="14438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3843" name="Rectangle 3"/>
          <p:cNvSpPr>
            <a:spLocks noGrp="1" noChangeArrowheads="1"/>
          </p:cNvSpPr>
          <p:nvPr>
            <p:ph type="body" idx="1"/>
          </p:nvPr>
        </p:nvSpPr>
        <p:spPr/>
        <p:txBody>
          <a:bodyPr/>
          <a:lstStyle/>
          <a:p>
            <a:pPr>
              <a:defRPr/>
            </a:pPr>
            <a:r>
              <a:rPr lang="en-US">
                <a:cs typeface="+mn-cs"/>
              </a:rPr>
              <a:t>A language can be characterized by its syntax,  semantics} and pragmatics.</a:t>
            </a:r>
          </a:p>
          <a:p>
            <a:pPr>
              <a:defRPr/>
            </a:pPr>
            <a:r>
              <a:rPr lang="en-US">
                <a:cs typeface="+mn-cs"/>
              </a:rPr>
              <a:t>The syntax relates to the language structure and it can be specified by a grammar.</a:t>
            </a:r>
          </a:p>
          <a:p>
            <a:pPr>
              <a:defRPr/>
            </a:pPr>
            <a:r>
              <a:rPr lang="en-US">
                <a:cs typeface="+mn-cs"/>
              </a:rPr>
              <a:t>The semantics relates to the meaning of a language. The semantic rules associate actions to the language fragments that satisfy the syntax rules.</a:t>
            </a:r>
          </a:p>
          <a:p>
            <a:pPr>
              <a:defRPr/>
            </a:pPr>
            <a:r>
              <a:rPr lang="en-US">
                <a:cs typeface="+mn-cs"/>
              </a:rPr>
              <a:t>The pragmatics relate to the other aspects of the language, including implementation issues.</a:t>
            </a:r>
          </a:p>
          <a:p>
            <a:pPr>
              <a:defRPr/>
            </a:pPr>
            <a:r>
              <a:rPr lang="en-US">
                <a:cs typeface="+mn-cs"/>
              </a:rPr>
              <a:t>There are formal methods for describing syntax and semantics, </a:t>
            </a:r>
          </a:p>
          <a:p>
            <a:pPr>
              <a:defRPr/>
            </a:pPr>
            <a:r>
              <a:rPr lang="en-US">
                <a:cs typeface="+mn-cs"/>
              </a:rPr>
              <a:t>reported by any major textbook on languages.</a:t>
            </a:r>
          </a:p>
          <a:p>
            <a:pPr>
              <a:defRPr/>
            </a:pPr>
            <a:endParaRPr lang="en-US">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88941507-066D-FE4F-8BE0-71D1A513FDD4}" type="slidenum">
              <a:rPr lang="en-US"/>
              <a:pPr>
                <a:defRPr/>
              </a:pPr>
              <a:t>15</a:t>
            </a:fld>
            <a:endParaRPr lang="en-US"/>
          </a:p>
        </p:txBody>
      </p:sp>
      <p:sp>
        <p:nvSpPr>
          <p:cNvPr id="14448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4867" name="Rectangle 3"/>
          <p:cNvSpPr>
            <a:spLocks noGrp="1" noChangeArrowheads="1"/>
          </p:cNvSpPr>
          <p:nvPr>
            <p:ph type="body" idx="1"/>
          </p:nvPr>
        </p:nvSpPr>
        <p:spPr/>
        <p:txBody>
          <a:bodyPr/>
          <a:lstStyle/>
          <a:p>
            <a:pPr>
              <a:defRPr/>
            </a:pPr>
            <a:r>
              <a:rPr lang="en-US">
                <a:cs typeface="+mn-cs"/>
              </a:rPr>
              <a:t>Languages can be broadly classified as procedural and declarative languages.</a:t>
            </a:r>
          </a:p>
          <a:p>
            <a:pPr>
              <a:defRPr/>
            </a:pPr>
            <a:r>
              <a:rPr lang="en-US">
                <a:cs typeface="+mn-cs"/>
              </a:rPr>
              <a:t>Procedural programs specify the desired action by describing a sequence of steps, whose order of execution matters.</a:t>
            </a:r>
          </a:p>
          <a:p>
            <a:pPr>
              <a:defRPr/>
            </a:pPr>
            <a:r>
              <a:rPr lang="en-US">
                <a:cs typeface="+mn-cs"/>
              </a:rPr>
              <a:t>Conversely, declarative models express the problem to be solved by a set of declarations, without detailing a solution method.</a:t>
            </a:r>
          </a:p>
          <a:p>
            <a:pPr>
              <a:defRPr/>
            </a:pPr>
            <a:r>
              <a:rPr lang="en-US">
                <a:cs typeface="+mn-cs"/>
              </a:rPr>
              <a:t>Therefore the order of the statements is not important in such languages.</a:t>
            </a:r>
          </a:p>
          <a:p>
            <a:pPr>
              <a:defRPr/>
            </a:pPr>
            <a:endParaRPr lang="en-US">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F350E4DF-8228-9542-9034-137395C8A1B3}" type="slidenum">
              <a:rPr lang="en-US"/>
              <a:pPr>
                <a:defRPr/>
              </a:pPr>
              <a:t>16</a:t>
            </a:fld>
            <a:endParaRPr lang="en-US"/>
          </a:p>
        </p:txBody>
      </p:sp>
      <p:sp>
        <p:nvSpPr>
          <p:cNvPr id="14458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5891" name="Rectangle 3"/>
          <p:cNvSpPr>
            <a:spLocks noGrp="1" noChangeArrowheads="1"/>
          </p:cNvSpPr>
          <p:nvPr>
            <p:ph type="body" idx="1"/>
          </p:nvPr>
        </p:nvSpPr>
        <p:spPr/>
        <p:txBody>
          <a:bodyPr/>
          <a:lstStyle/>
          <a:p>
            <a:pPr>
              <a:defRPr/>
            </a:pPr>
            <a:r>
              <a:rPr lang="en-US">
                <a:cs typeface="+mn-cs"/>
              </a:rPr>
              <a:t>Alternative classifications of languages exist. Languages with an imperative semantics are those where there is an underlying dependence between the assignments and the values that variables can take. Languages with an applicative semantics are those based on function invocation.</a:t>
            </a:r>
          </a:p>
          <a:p>
            <a:pPr>
              <a:defRPr/>
            </a:pPr>
            <a:r>
              <a:rPr lang="en-US">
                <a:cs typeface="+mn-cs"/>
              </a:rPr>
              <a:t>A precise classification of programming and hardware languages on this basis is often difficult, because languages sometime exploit features of different semantic paradigms.</a:t>
            </a:r>
          </a:p>
          <a:p>
            <a:pPr>
              <a:defRPr/>
            </a:pPr>
            <a:r>
              <a:rPr lang="en-US">
                <a:cs typeface="+mn-cs"/>
              </a:rPr>
              <a:t>Most commonly used languages (for both hardware and software) are procedural with an imperative semantics.</a:t>
            </a:r>
          </a:p>
          <a:p>
            <a:pPr>
              <a:defRPr/>
            </a:pPr>
            <a:endParaRPr lang="en-US">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F0D432E-94DA-7040-A931-280F24E18328}" type="slidenum">
              <a:rPr lang="en-US"/>
              <a:pPr>
                <a:defRPr/>
              </a:pPr>
              <a:t>17</a:t>
            </a:fld>
            <a:endParaRPr lang="en-US"/>
          </a:p>
        </p:txBody>
      </p:sp>
      <p:sp>
        <p:nvSpPr>
          <p:cNvPr id="14469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6915" name="Rectangle 3"/>
          <p:cNvSpPr>
            <a:spLocks noGrp="1" noChangeArrowheads="1"/>
          </p:cNvSpPr>
          <p:nvPr>
            <p:ph type="body" idx="1"/>
          </p:nvPr>
        </p:nvSpPr>
        <p:spPr/>
        <p:txBody>
          <a:bodyPr/>
          <a:lstStyle/>
          <a:p>
            <a:pPr>
              <a:defRPr/>
            </a:pPr>
            <a:r>
              <a:rPr lang="en-US">
                <a:cs typeface="+mn-cs"/>
              </a:rPr>
              <a:t>Languages for hardware specification are classified on the basis of the description view that they support (e.g. physical, structural or behavioral). </a:t>
            </a:r>
          </a:p>
          <a:p>
            <a:pPr>
              <a:defRPr/>
            </a:pPr>
            <a:r>
              <a:rPr lang="en-US">
                <a:cs typeface="+mn-cs"/>
              </a:rPr>
              <a:t>For example, languages that support physical design are characterized by having geometric primitives and by supporting operations on those primitives. Here, we concentrate on the structural and behavioral views and we consider the corresponding languages. Most HDLs support both structural and behavioral views, because circuit specifications often require both.</a:t>
            </a:r>
          </a:p>
          <a:p>
            <a:pPr>
              <a:defRPr/>
            </a:pPr>
            <a:endParaRPr lang="en-US">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81DD97C-4D85-6F4C-8A83-8E275B5E6025}" type="slidenum">
              <a:rPr lang="en-US"/>
              <a:pPr>
                <a:defRPr/>
              </a:pPr>
              <a:t>18</a:t>
            </a:fld>
            <a:endParaRPr lang="en-US"/>
          </a:p>
        </p:txBody>
      </p:sp>
      <p:sp>
        <p:nvSpPr>
          <p:cNvPr id="14479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7939" name="Rectangle 3"/>
          <p:cNvSpPr>
            <a:spLocks noGrp="1" noChangeArrowheads="1"/>
          </p:cNvSpPr>
          <p:nvPr>
            <p:ph type="body" idx="1"/>
          </p:nvPr>
        </p:nvSpPr>
        <p:spPr/>
        <p:txBody>
          <a:bodyPr/>
          <a:lstStyle/>
          <a:p>
            <a:pPr>
              <a:defRPr/>
            </a:pPr>
            <a:r>
              <a:rPr lang="en-US">
                <a:cs typeface="+mn-cs"/>
              </a:rPr>
              <a:t>Models in structural languages describe an interconnection of components.</a:t>
            </a:r>
          </a:p>
          <a:p>
            <a:pPr>
              <a:defRPr/>
            </a:pPr>
            <a:r>
              <a:rPr lang="en-US">
                <a:cs typeface="+mn-cs"/>
              </a:rPr>
              <a:t>Hence their expressive power is similar to that of circuit schematics, even though specific language constructs can provide more powerful abstractions.</a:t>
            </a:r>
          </a:p>
          <a:p>
            <a:pPr>
              <a:defRPr/>
            </a:pPr>
            <a:r>
              <a:rPr lang="en-US">
                <a:cs typeface="+mn-cs"/>
              </a:rPr>
              <a:t>Hierarchy is often used to make the description modular and compact.</a:t>
            </a:r>
          </a:p>
          <a:p>
            <a:pPr>
              <a:defRPr/>
            </a:pPr>
            <a:r>
              <a:rPr lang="en-US">
                <a:cs typeface="+mn-cs"/>
              </a:rPr>
              <a:t>The basic features of structural languages place them close to the declarative class, even though some structural languages have also procedural features.</a:t>
            </a:r>
          </a:p>
          <a:p>
            <a:pPr>
              <a:defRPr/>
            </a:pPr>
            <a:r>
              <a:rPr lang="en-US">
                <a:cs typeface="+mn-cs"/>
              </a:rPr>
              <a:t>Variables in the language corresponds to ports of components.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35DBF590-C4EA-1546-8BC5-CF4F5732F3A0}" type="slidenum">
              <a:rPr lang="en-US"/>
              <a:pPr>
                <a:defRPr/>
              </a:pPr>
              <a:t>19</a:t>
            </a:fld>
            <a:endParaRPr lang="en-US"/>
          </a:p>
        </p:txBody>
      </p:sp>
      <p:sp>
        <p:nvSpPr>
          <p:cNvPr id="14489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8963"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D31269D-DE06-7C42-8C9B-0306FC3D8E59}" type="slidenum">
              <a:rPr lang="en-US"/>
              <a:pPr>
                <a:defRPr/>
              </a:pPr>
              <a:t>2</a:t>
            </a:fld>
            <a:endParaRPr lang="en-US"/>
          </a:p>
        </p:txBody>
      </p:sp>
      <p:sp>
        <p:nvSpPr>
          <p:cNvPr id="14387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38723"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20476590-19B2-154B-9B08-F1F140CE1B12}" type="slidenum">
              <a:rPr lang="en-US"/>
              <a:pPr>
                <a:defRPr/>
              </a:pPr>
              <a:t>20</a:t>
            </a:fld>
            <a:endParaRPr lang="en-US"/>
          </a:p>
        </p:txBody>
      </p:sp>
      <p:sp>
        <p:nvSpPr>
          <p:cNvPr id="14499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49987" name="Rectangle 3"/>
          <p:cNvSpPr>
            <a:spLocks noGrp="1" noChangeArrowheads="1"/>
          </p:cNvSpPr>
          <p:nvPr>
            <p:ph type="body" idx="1"/>
          </p:nvPr>
        </p:nvSpPr>
        <p:spPr/>
        <p:txBody>
          <a:bodyPr/>
          <a:lstStyle/>
          <a:p>
            <a:pPr>
              <a:defRPr/>
            </a:pPr>
            <a:r>
              <a:rPr lang="en-US">
                <a:cs typeface="+mn-cs"/>
              </a:rPr>
              <a:t>The model contains two declarations of other models, </a:t>
            </a:r>
            <a:r>
              <a:rPr lang="ja-JP" altLang="en-US">
                <a:latin typeface="Arial"/>
                <a:cs typeface="+mn-cs"/>
              </a:rPr>
              <a:t>“</a:t>
            </a:r>
            <a:r>
              <a:rPr lang="en-US">
                <a:cs typeface="+mn-cs"/>
              </a:rPr>
              <a:t>and</a:t>
            </a:r>
            <a:r>
              <a:rPr lang="ja-JP" altLang="en-US">
                <a:latin typeface="Arial"/>
                <a:cs typeface="+mn-cs"/>
              </a:rPr>
              <a:t>”</a:t>
            </a:r>
            <a:r>
              <a:rPr lang="en-US">
                <a:cs typeface="+mn-cs"/>
              </a:rPr>
              <a:t>  and </a:t>
            </a:r>
            <a:r>
              <a:rPr lang="ja-JP" altLang="en-US">
                <a:latin typeface="Arial"/>
                <a:cs typeface="+mn-cs"/>
              </a:rPr>
              <a:t>“</a:t>
            </a:r>
            <a:r>
              <a:rPr lang="en-US">
                <a:cs typeface="+mn-cs"/>
              </a:rPr>
              <a:t>xor</a:t>
            </a:r>
            <a:r>
              <a:rPr lang="ja-JP" altLang="en-US">
                <a:latin typeface="Arial"/>
                <a:cs typeface="+mn-cs"/>
              </a:rPr>
              <a:t>”</a:t>
            </a:r>
            <a:r>
              <a:rPr lang="en-US">
                <a:cs typeface="+mn-cs"/>
              </a:rPr>
              <a:t>  as well as two instantiations of the models, called G1 and G2. Additional information on the components </a:t>
            </a:r>
            <a:r>
              <a:rPr lang="ja-JP" altLang="en-US">
                <a:latin typeface="Arial"/>
                <a:cs typeface="+mn-cs"/>
              </a:rPr>
              <a:t>“</a:t>
            </a:r>
            <a:r>
              <a:rPr lang="en-US">
                <a:cs typeface="+mn-cs"/>
              </a:rPr>
              <a:t>and</a:t>
            </a:r>
            <a:r>
              <a:rPr lang="ja-JP" altLang="en-US">
                <a:latin typeface="Arial"/>
                <a:cs typeface="+mn-cs"/>
              </a:rPr>
              <a:t>”</a:t>
            </a:r>
            <a:r>
              <a:rPr lang="en-US">
                <a:cs typeface="+mn-cs"/>
              </a:rPr>
              <a:t> and </a:t>
            </a:r>
            <a:r>
              <a:rPr lang="ja-JP" altLang="en-US">
                <a:latin typeface="Arial"/>
                <a:cs typeface="+mn-cs"/>
              </a:rPr>
              <a:t>“</a:t>
            </a:r>
            <a:r>
              <a:rPr lang="en-US">
                <a:cs typeface="+mn-cs"/>
              </a:rPr>
              <a:t>xor</a:t>
            </a:r>
            <a:r>
              <a:rPr lang="ja-JP" altLang="en-US">
                <a:latin typeface="Arial"/>
                <a:cs typeface="+mn-cs"/>
              </a:rPr>
              <a:t>”</a:t>
            </a:r>
            <a:r>
              <a:rPr lang="en-US">
                <a:cs typeface="+mn-cs"/>
              </a:rPr>
              <a:t> is provided elsewhere, for example in a standard logic library package.</a:t>
            </a:r>
          </a:p>
          <a:p>
            <a:pPr>
              <a:defRPr/>
            </a:pPr>
            <a:endParaRPr lang="en-US">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3D26E7A5-ECC6-E746-82B2-E08655B060D1}" type="slidenum">
              <a:rPr lang="en-US"/>
              <a:pPr>
                <a:defRPr/>
              </a:pPr>
              <a:t>21</a:t>
            </a:fld>
            <a:endParaRPr lang="en-US"/>
          </a:p>
        </p:txBody>
      </p:sp>
      <p:sp>
        <p:nvSpPr>
          <p:cNvPr id="14510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51011" name="Rectangle 3"/>
          <p:cNvSpPr>
            <a:spLocks noGrp="1" noChangeArrowheads="1"/>
          </p:cNvSpPr>
          <p:nvPr>
            <p:ph type="body" idx="1"/>
          </p:nvPr>
        </p:nvSpPr>
        <p:spPr/>
        <p:txBody>
          <a:bodyPr/>
          <a:lstStyle/>
          <a:p>
            <a:pPr>
              <a:defRPr/>
            </a:pPr>
            <a:r>
              <a:rPr lang="en-US">
                <a:cs typeface="+mn-cs"/>
              </a:rPr>
              <a:t>Behavioral models – as derived from procedural languages – consist of a partial order of tasks. The task description depends on the abstraction level. What is important is that a behavioral model describes the I/O behavior, independent of the implementation.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241E6B0-BE3A-4043-B142-B8CFCE7EC722}" type="slidenum">
              <a:rPr lang="en-US"/>
              <a:pPr>
                <a:defRPr/>
              </a:pPr>
              <a:t>22</a:t>
            </a:fld>
            <a:endParaRPr lang="en-US"/>
          </a:p>
        </p:txBody>
      </p:sp>
      <p:sp>
        <p:nvSpPr>
          <p:cNvPr id="14520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52035" name="Rectangle 3"/>
          <p:cNvSpPr>
            <a:spLocks noGrp="1" noChangeArrowheads="1"/>
          </p:cNvSpPr>
          <p:nvPr>
            <p:ph type="body" idx="1"/>
          </p:nvPr>
        </p:nvSpPr>
        <p:spPr/>
        <p:txBody>
          <a:bodyPr/>
          <a:lstStyle/>
          <a:p>
            <a:pPr>
              <a:defRPr/>
            </a:pPr>
            <a:r>
              <a:rPr lang="en-US">
                <a:cs typeface="+mn-cs"/>
              </a:rPr>
              <a:t>In this example, the operators </a:t>
            </a:r>
            <a:r>
              <a:rPr lang="ja-JP" altLang="en-US">
                <a:latin typeface="Arial"/>
                <a:cs typeface="+mn-cs"/>
              </a:rPr>
              <a:t>“</a:t>
            </a:r>
            <a:r>
              <a:rPr lang="en-US">
                <a:cs typeface="+mn-cs"/>
              </a:rPr>
              <a:t>&amp;</a:t>
            </a:r>
            <a:r>
              <a:rPr lang="ja-JP" altLang="en-US">
                <a:latin typeface="Arial"/>
                <a:cs typeface="+mn-cs"/>
              </a:rPr>
              <a:t>”</a:t>
            </a:r>
            <a:r>
              <a:rPr lang="en-US">
                <a:cs typeface="+mn-cs"/>
              </a:rPr>
              <a:t> and </a:t>
            </a:r>
            <a:r>
              <a:rPr lang="ja-JP" altLang="en-US">
                <a:latin typeface="Arial"/>
                <a:cs typeface="+mn-cs"/>
              </a:rPr>
              <a:t>“</a:t>
            </a:r>
            <a:r>
              <a:rPr lang="en-US">
                <a:cs typeface="+mn-cs"/>
              </a:rPr>
              <a:t>^</a:t>
            </a:r>
            <a:r>
              <a:rPr lang="ja-JP" altLang="en-US">
                <a:latin typeface="Arial"/>
                <a:cs typeface="+mn-cs"/>
              </a:rPr>
              <a:t>”</a:t>
            </a:r>
            <a:r>
              <a:rPr lang="en-US">
                <a:cs typeface="+mn-cs"/>
              </a:rPr>
              <a:t> are Boolean operators, representing the </a:t>
            </a:r>
            <a:r>
              <a:rPr lang="ja-JP" altLang="en-US">
                <a:latin typeface="Arial"/>
                <a:cs typeface="+mn-cs"/>
              </a:rPr>
              <a:t>“</a:t>
            </a:r>
            <a:r>
              <a:rPr lang="en-US">
                <a:cs typeface="+mn-cs"/>
              </a:rPr>
              <a:t>and</a:t>
            </a:r>
            <a:r>
              <a:rPr lang="ja-JP" altLang="en-US">
                <a:latin typeface="Arial"/>
                <a:cs typeface="+mn-cs"/>
              </a:rPr>
              <a:t>”</a:t>
            </a:r>
            <a:r>
              <a:rPr lang="en-US">
                <a:cs typeface="+mn-cs"/>
              </a:rPr>
              <a:t> and </a:t>
            </a:r>
            <a:r>
              <a:rPr lang="ja-JP" altLang="en-US">
                <a:latin typeface="Arial"/>
                <a:cs typeface="+mn-cs"/>
              </a:rPr>
              <a:t>“</a:t>
            </a:r>
            <a:r>
              <a:rPr lang="en-US">
                <a:cs typeface="+mn-cs"/>
              </a:rPr>
              <a:t>exor</a:t>
            </a:r>
            <a:r>
              <a:rPr lang="ja-JP" altLang="en-US">
                <a:latin typeface="Arial"/>
                <a:cs typeface="+mn-cs"/>
              </a:rPr>
              <a:t>”</a:t>
            </a:r>
            <a:r>
              <a:rPr lang="en-US">
                <a:cs typeface="+mn-cs"/>
              </a:rPr>
              <a:t> operation respectively. The objective of this model is to show a functionality, and the implementation of </a:t>
            </a:r>
            <a:r>
              <a:rPr lang="ja-JP" altLang="en-US">
                <a:latin typeface="Arial"/>
                <a:cs typeface="+mn-cs"/>
              </a:rPr>
              <a:t>“</a:t>
            </a:r>
            <a:r>
              <a:rPr lang="en-US">
                <a:cs typeface="+mn-cs"/>
              </a:rPr>
              <a:t>and</a:t>
            </a:r>
            <a:r>
              <a:rPr lang="ja-JP" altLang="en-US">
                <a:latin typeface="Arial"/>
                <a:cs typeface="+mn-cs"/>
              </a:rPr>
              <a:t>”</a:t>
            </a:r>
            <a:r>
              <a:rPr lang="en-US">
                <a:cs typeface="+mn-cs"/>
              </a:rPr>
              <a:t> and </a:t>
            </a:r>
            <a:r>
              <a:rPr lang="ja-JP" altLang="en-US">
                <a:latin typeface="Arial"/>
                <a:cs typeface="+mn-cs"/>
              </a:rPr>
              <a:t>“</a:t>
            </a:r>
            <a:r>
              <a:rPr lang="en-US">
                <a:cs typeface="+mn-cs"/>
              </a:rPr>
              <a:t>exor</a:t>
            </a:r>
            <a:r>
              <a:rPr lang="ja-JP" altLang="en-US">
                <a:latin typeface="Arial"/>
                <a:cs typeface="+mn-cs"/>
              </a:rPr>
              <a:t>”</a:t>
            </a:r>
            <a:r>
              <a:rPr lang="en-US">
                <a:cs typeface="+mn-cs"/>
              </a:rPr>
              <a:t> may vary according to the library.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7D123CC-1DE0-1349-9D3F-7BB2D41584F0}" type="slidenum">
              <a:rPr lang="en-US"/>
              <a:pPr>
                <a:defRPr/>
              </a:pPr>
              <a:t>23</a:t>
            </a:fld>
            <a:endParaRPr lang="en-US"/>
          </a:p>
        </p:txBody>
      </p:sp>
      <p:sp>
        <p:nvSpPr>
          <p:cNvPr id="14673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67395" name="Rectangle 3"/>
          <p:cNvSpPr>
            <a:spLocks noGrp="1" noChangeArrowheads="1"/>
          </p:cNvSpPr>
          <p:nvPr>
            <p:ph type="body" idx="1"/>
          </p:nvPr>
        </p:nvSpPr>
        <p:spPr/>
        <p:txBody>
          <a:bodyPr/>
          <a:lstStyle/>
          <a:p>
            <a:pPr>
              <a:defRPr/>
            </a:pPr>
            <a:r>
              <a:rPr lang="en-US">
                <a:cs typeface="+mn-cs"/>
              </a:rPr>
              <a:t>This model represents the differential equation integrator in the Verilog language.</a:t>
            </a:r>
          </a:p>
          <a:p>
            <a:pPr>
              <a:defRPr/>
            </a:pPr>
            <a:r>
              <a:rPr lang="en-US">
                <a:cs typeface="+mn-cs"/>
              </a:rPr>
              <a:t>Note the time-control statement </a:t>
            </a:r>
            <a:r>
              <a:rPr lang="ja-JP" altLang="en-US">
                <a:latin typeface="Arial"/>
                <a:cs typeface="+mn-cs"/>
              </a:rPr>
              <a:t>“</a:t>
            </a:r>
            <a:r>
              <a:rPr lang="en-US">
                <a:cs typeface="+mn-cs"/>
              </a:rPr>
              <a:t>wait</a:t>
            </a:r>
            <a:r>
              <a:rPr lang="ja-JP" altLang="en-US">
                <a:latin typeface="Arial"/>
                <a:cs typeface="+mn-cs"/>
              </a:rPr>
              <a:t>”</a:t>
            </a:r>
            <a:r>
              <a:rPr lang="en-US">
                <a:cs typeface="+mn-cs"/>
              </a:rPr>
              <a:t> and </a:t>
            </a:r>
            <a:r>
              <a:rPr lang="ja-JP" altLang="en-US">
                <a:latin typeface="Arial"/>
                <a:cs typeface="+mn-cs"/>
              </a:rPr>
              <a:t>“</a:t>
            </a:r>
            <a:r>
              <a:rPr lang="en-US">
                <a:cs typeface="+mn-cs"/>
              </a:rPr>
              <a:t>@posedge</a:t>
            </a:r>
            <a:r>
              <a:rPr lang="ja-JP" altLang="en-US">
                <a:latin typeface="Arial"/>
                <a:cs typeface="+mn-cs"/>
              </a:rPr>
              <a:t>”</a:t>
            </a:r>
            <a:r>
              <a:rPr lang="en-US">
                <a:cs typeface="+mn-cs"/>
              </a:rPr>
              <a:t>. The former synchronizes on a level while the latter on an edge (positive).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9F9022A-5EF6-5F43-A93E-6B446851893F}" type="slidenum">
              <a:rPr lang="en-US"/>
              <a:pPr>
                <a:defRPr/>
              </a:pPr>
              <a:t>24</a:t>
            </a:fld>
            <a:endParaRPr lang="en-US"/>
          </a:p>
        </p:txBody>
      </p:sp>
      <p:sp>
        <p:nvSpPr>
          <p:cNvPr id="14663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66371" name="Rectangle 3"/>
          <p:cNvSpPr>
            <a:spLocks noGrp="1" noChangeArrowheads="1"/>
          </p:cNvSpPr>
          <p:nvPr>
            <p:ph type="body" idx="1"/>
          </p:nvPr>
        </p:nvSpPr>
        <p:spPr/>
        <p:txBody>
          <a:bodyPr/>
          <a:lstStyle/>
          <a:p>
            <a:pPr>
              <a:defRPr/>
            </a:pPr>
            <a:r>
              <a:rPr lang="en-US">
                <a:cs typeface="+mn-cs"/>
              </a:rPr>
              <a:t>Synthesis policies for Verilog and VHDL extract the synchronous clocking features from the model itself.</a:t>
            </a:r>
          </a:p>
          <a:p>
            <a:pPr>
              <a:defRPr/>
            </a:pPr>
            <a:r>
              <a:rPr lang="en-US">
                <a:cs typeface="+mn-cs"/>
              </a:rPr>
              <a:t>Operations controlled by </a:t>
            </a:r>
            <a:r>
              <a:rPr lang="ja-JP" altLang="en-US">
                <a:latin typeface="Arial"/>
                <a:cs typeface="+mn-cs"/>
              </a:rPr>
              <a:t>“</a:t>
            </a:r>
            <a:r>
              <a:rPr lang="en-US">
                <a:cs typeface="+mn-cs"/>
              </a:rPr>
              <a:t>wait</a:t>
            </a:r>
            <a:r>
              <a:rPr lang="ja-JP" altLang="en-US">
                <a:latin typeface="Arial"/>
                <a:cs typeface="+mn-cs"/>
              </a:rPr>
              <a:t>”</a:t>
            </a:r>
            <a:r>
              <a:rPr lang="en-US">
                <a:cs typeface="+mn-cs"/>
              </a:rPr>
              <a:t> or </a:t>
            </a:r>
            <a:r>
              <a:rPr lang="ja-JP" altLang="en-US">
                <a:latin typeface="Arial"/>
                <a:cs typeface="+mn-cs"/>
              </a:rPr>
              <a:t>“</a:t>
            </a:r>
            <a:r>
              <a:rPr lang="en-US">
                <a:cs typeface="+mn-cs"/>
              </a:rPr>
              <a:t>@</a:t>
            </a:r>
            <a:r>
              <a:rPr lang="ja-JP" altLang="en-US">
                <a:latin typeface="Arial"/>
                <a:cs typeface="+mn-cs"/>
              </a:rPr>
              <a:t>”</a:t>
            </a:r>
            <a:r>
              <a:rPr lang="en-US">
                <a:cs typeface="+mn-cs"/>
              </a:rPr>
              <a:t> are synchronized to the clock. Usually clock is a parameter of the model, which is updated (by the simulator) when the clock triggers. Similarly, for synthesis, the </a:t>
            </a:r>
            <a:r>
              <a:rPr lang="ja-JP" altLang="en-US">
                <a:latin typeface="Arial"/>
                <a:cs typeface="+mn-cs"/>
              </a:rPr>
              <a:t>“</a:t>
            </a:r>
            <a:r>
              <a:rPr lang="en-US">
                <a:cs typeface="+mn-cs"/>
              </a:rPr>
              <a:t>@</a:t>
            </a:r>
            <a:r>
              <a:rPr lang="ja-JP" altLang="en-US">
                <a:latin typeface="Arial"/>
                <a:cs typeface="+mn-cs"/>
              </a:rPr>
              <a:t>”</a:t>
            </a:r>
            <a:r>
              <a:rPr lang="en-US">
                <a:cs typeface="+mn-cs"/>
              </a:rPr>
              <a:t> and </a:t>
            </a:r>
            <a:r>
              <a:rPr lang="ja-JP" altLang="en-US">
                <a:latin typeface="Arial"/>
                <a:cs typeface="+mn-cs"/>
              </a:rPr>
              <a:t>“</a:t>
            </a:r>
            <a:r>
              <a:rPr lang="en-US">
                <a:cs typeface="+mn-cs"/>
              </a:rPr>
              <a:t>wait</a:t>
            </a:r>
            <a:r>
              <a:rPr lang="ja-JP" altLang="en-US">
                <a:latin typeface="Arial"/>
                <a:cs typeface="+mn-cs"/>
              </a:rPr>
              <a:t>”</a:t>
            </a:r>
            <a:r>
              <a:rPr lang="en-US">
                <a:cs typeface="+mn-cs"/>
              </a:rPr>
              <a:t> commands specify the clocking mechanism to sequential elements.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8FCBC4B3-F3C7-E94A-B25F-AE97F68A7982}" type="slidenum">
              <a:rPr lang="en-US"/>
              <a:pPr>
                <a:defRPr/>
              </a:pPr>
              <a:t>26</a:t>
            </a:fld>
            <a:endParaRPr lang="en-US"/>
          </a:p>
        </p:txBody>
      </p:sp>
      <p:sp>
        <p:nvSpPr>
          <p:cNvPr id="1454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54083" name="Rectangle 3"/>
          <p:cNvSpPr>
            <a:spLocks noGrp="1" noChangeArrowheads="1"/>
          </p:cNvSpPr>
          <p:nvPr>
            <p:ph type="body" idx="1"/>
          </p:nvPr>
        </p:nvSpPr>
        <p:spPr/>
        <p:txBody>
          <a:bodyPr/>
          <a:lstStyle/>
          <a:p>
            <a:pPr>
              <a:defRPr/>
            </a:pPr>
            <a:r>
              <a:rPr lang="en-US">
                <a:cs typeface="+mn-cs"/>
              </a:rPr>
              <a:t>With declarative language models, combinational circuits are represented by a set of </a:t>
            </a:r>
            <a:r>
              <a:rPr lang="ja-JP" altLang="en-US">
                <a:latin typeface="Arial"/>
                <a:cs typeface="+mn-cs"/>
              </a:rPr>
              <a:t>“</a:t>
            </a:r>
            <a:r>
              <a:rPr lang="en-US">
                <a:cs typeface="+mn-cs"/>
              </a:rPr>
              <a:t>untimed</a:t>
            </a:r>
            <a:r>
              <a:rPr lang="ja-JP" altLang="en-US">
                <a:latin typeface="Arial"/>
                <a:cs typeface="+mn-cs"/>
              </a:rPr>
              <a:t>”</a:t>
            </a:r>
            <a:r>
              <a:rPr lang="en-US">
                <a:cs typeface="+mn-cs"/>
              </a:rPr>
              <a:t> statements.</a:t>
            </a:r>
          </a:p>
          <a:p>
            <a:pPr>
              <a:defRPr/>
            </a:pPr>
            <a:r>
              <a:rPr lang="en-US">
                <a:cs typeface="+mn-cs"/>
              </a:rPr>
              <a:t>Each assignment represents a </a:t>
            </a:r>
            <a:r>
              <a:rPr lang="ja-JP" altLang="en-US">
                <a:latin typeface="Arial"/>
                <a:cs typeface="+mn-cs"/>
              </a:rPr>
              <a:t>“</a:t>
            </a:r>
            <a:r>
              <a:rPr lang="en-US">
                <a:cs typeface="+mn-cs"/>
              </a:rPr>
              <a:t>virtual</a:t>
            </a:r>
            <a:r>
              <a:rPr lang="ja-JP" altLang="en-US">
                <a:latin typeface="Arial"/>
                <a:cs typeface="+mn-cs"/>
              </a:rPr>
              <a:t>”</a:t>
            </a:r>
            <a:r>
              <a:rPr lang="en-US">
                <a:cs typeface="+mn-cs"/>
              </a:rPr>
              <a:t> logic gate. This is very similar to procedural models.</a:t>
            </a:r>
          </a:p>
          <a:p>
            <a:pPr>
              <a:defRPr/>
            </a:pPr>
            <a:r>
              <a:rPr lang="en-US">
                <a:cs typeface="+mn-cs"/>
              </a:rPr>
              <a:t>In the case of sequential circuits, the model can use the knowledge of signals at the present and past times. Thus the model expresses a set of assignment over possibly delayed variables.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DCF3A333-6EF2-E043-9CBC-056DDE36794F}" type="slidenum">
              <a:rPr lang="en-US"/>
              <a:pPr>
                <a:defRPr/>
              </a:pPr>
              <a:t>27</a:t>
            </a:fld>
            <a:endParaRPr lang="en-US"/>
          </a:p>
        </p:txBody>
      </p:sp>
      <p:sp>
        <p:nvSpPr>
          <p:cNvPr id="14551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55107" name="Rectangle 3"/>
          <p:cNvSpPr>
            <a:spLocks noGrp="1" noChangeArrowheads="1"/>
          </p:cNvSpPr>
          <p:nvPr>
            <p:ph type="body" idx="1"/>
          </p:nvPr>
        </p:nvSpPr>
        <p:spPr/>
        <p:txBody>
          <a:bodyPr/>
          <a:lstStyle/>
          <a:p>
            <a:pPr>
              <a:defRPr/>
            </a:pPr>
            <a:r>
              <a:rPr lang="en-US">
                <a:cs typeface="+mn-cs"/>
              </a:rPr>
              <a:t>In the applicative language Silage, delayed variables are denoted by the @ sign, followed by a timing annotation, that can be general in nature. In particular, Silage can be used to  represent synchronous circuits by using synchronous delays as the timing annotation.</a:t>
            </a:r>
          </a:p>
          <a:p>
            <a:pPr>
              <a:defRPr/>
            </a:pPr>
            <a:r>
              <a:rPr lang="en-US">
                <a:cs typeface="+mn-cs"/>
              </a:rPr>
              <a:t>The example shows a  simple recursive filter.</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BEE35E9-E62C-2B41-9E08-746402B8FC98}" type="slidenum">
              <a:rPr lang="en-US"/>
              <a:pPr>
                <a:defRPr/>
              </a:pPr>
              <a:t>28</a:t>
            </a:fld>
            <a:endParaRPr lang="en-US"/>
          </a:p>
        </p:txBody>
      </p:sp>
      <p:sp>
        <p:nvSpPr>
          <p:cNvPr id="14592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59203" name="Rectangle 3"/>
          <p:cNvSpPr>
            <a:spLocks noGrp="1" noChangeArrowheads="1"/>
          </p:cNvSpPr>
          <p:nvPr>
            <p:ph type="body" idx="1"/>
          </p:nvPr>
        </p:nvSpPr>
        <p:spPr/>
        <p:txBody>
          <a:bodyPr/>
          <a:lstStyle/>
          <a:p>
            <a:pPr>
              <a:defRPr/>
            </a:pPr>
            <a:r>
              <a:rPr lang="en-US">
                <a:cs typeface="+mn-cs"/>
              </a:rPr>
              <a:t>A Hw model has a simple Hw semantics. The basic constituents in circuits are logic gates, wires and registers. The logic gates registers implement assignments, wires and registers implement variables.</a:t>
            </a:r>
          </a:p>
          <a:p>
            <a:pPr>
              <a:defRPr/>
            </a:pPr>
            <a:r>
              <a:rPr lang="en-US">
                <a:cs typeface="+mn-cs"/>
              </a:rPr>
              <a:t>Black boxes can be used to represent the hierarchy or specific components (e.g., memories).</a:t>
            </a:r>
          </a:p>
          <a:p>
            <a:pPr>
              <a:defRPr/>
            </a:pPr>
            <a:r>
              <a:rPr lang="en-US">
                <a:cs typeface="+mn-cs"/>
              </a:rPr>
              <a:t>Ports are integral part of the model specification.</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27255016-B305-1A42-930A-D2310676336E}" type="slidenum">
              <a:rPr lang="en-US"/>
              <a:pPr>
                <a:defRPr/>
              </a:pPr>
              <a:t>29</a:t>
            </a:fld>
            <a:endParaRPr lang="en-US"/>
          </a:p>
        </p:txBody>
      </p:sp>
      <p:sp>
        <p:nvSpPr>
          <p:cNvPr id="14602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60227" name="Rectangle 3"/>
          <p:cNvSpPr>
            <a:spLocks noGrp="1" noChangeArrowheads="1"/>
          </p:cNvSpPr>
          <p:nvPr>
            <p:ph type="body" idx="1"/>
          </p:nvPr>
        </p:nvSpPr>
        <p:spPr/>
        <p:txBody>
          <a:bodyPr/>
          <a:lstStyle/>
          <a:p>
            <a:pPr>
              <a:defRPr/>
            </a:pPr>
            <a:r>
              <a:rPr lang="en-US">
                <a:cs typeface="+mn-cs"/>
              </a:rPr>
              <a:t>When synthesis is applied, variables of a model can be implemented by registers or wires, according to the fact that hardware can store information or not. An important issue is the conflict resolution for multiple assignment to variables. For combinational circuits, an appropriate policy is needed. Verilog specifies a </a:t>
            </a:r>
            <a:r>
              <a:rPr lang="ja-JP" altLang="en-US">
                <a:latin typeface="Arial"/>
                <a:cs typeface="+mn-cs"/>
              </a:rPr>
              <a:t>“</a:t>
            </a:r>
            <a:r>
              <a:rPr lang="en-US">
                <a:cs typeface="+mn-cs"/>
              </a:rPr>
              <a:t>strength</a:t>
            </a:r>
            <a:r>
              <a:rPr lang="ja-JP" altLang="en-US">
                <a:latin typeface="Arial"/>
                <a:cs typeface="+mn-cs"/>
              </a:rPr>
              <a:t>”</a:t>
            </a:r>
            <a:r>
              <a:rPr lang="en-US">
                <a:cs typeface="+mn-cs"/>
              </a:rPr>
              <a:t> for each signal. </a:t>
            </a:r>
          </a:p>
          <a:p>
            <a:pPr>
              <a:defRPr/>
            </a:pPr>
            <a:r>
              <a:rPr lang="en-US">
                <a:cs typeface="+mn-cs"/>
              </a:rPr>
              <a:t>For combinational circuits, the procedural semantics requires variables to store values until reassigned:</a:t>
            </a:r>
          </a:p>
          <a:p>
            <a:pPr>
              <a:defRPr/>
            </a:pPr>
            <a:r>
              <a:rPr lang="en-US">
                <a:cs typeface="+mn-cs"/>
              </a:rPr>
              <a:t>Thus in this case variables need to be implemented by registers.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2E83CBF7-49B3-2647-B718-4279DFBF5F80}" type="slidenum">
              <a:rPr lang="en-US"/>
              <a:pPr>
                <a:defRPr/>
              </a:pPr>
              <a:t>31</a:t>
            </a:fld>
            <a:endParaRPr lang="en-US"/>
          </a:p>
        </p:txBody>
      </p:sp>
      <p:sp>
        <p:nvSpPr>
          <p:cNvPr id="1511426"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511427"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System Verilog is a recent extension to Verilog. To be fair, its treatment requires a specialized course.</a:t>
            </a:r>
          </a:p>
          <a:p>
            <a:pPr>
              <a:defRPr/>
            </a:pPr>
            <a:r>
              <a:rPr lang="en-US">
                <a:cs typeface="+mn-cs"/>
              </a:rPr>
              <a:t>In essence, System Verilog extends Verilog by supporting: transaction-level modeling, a direct programming interface (enabling calls to C/C++/SystemC) and enabling co-simulation, interface modeling with encapsulation (like in Object Oriented languages). Specifically System Verilog supports procedural assertions, thus making it fit for verification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AB1B0EDF-C471-A342-93DF-A5B3C02C9835}" type="slidenum">
              <a:rPr lang="en-US"/>
              <a:pPr>
                <a:defRPr/>
              </a:pPr>
              <a:t>3</a:t>
            </a:fld>
            <a:endParaRPr lang="en-US"/>
          </a:p>
        </p:txBody>
      </p:sp>
      <p:sp>
        <p:nvSpPr>
          <p:cNvPr id="1425410"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25411"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Electronic systems are complex. We should never think of a systems as consisting only of hardware. Indeed, systems have an important sotfware part, including application and system (i.e., operating system, RTOS,…) Sw. Systems can be classified in many ways. One possibility is by looking at the application domain. Another, is by looking at its structural properties, i.e., how the systems is composed of parts: there are systems on chips, in boards and distributed systems.  When a system is self-standing (i.e. a computer), then we can say it is autonomous. When a system is part of a larger system, we say it is embedded into it. For example, the controller for a car is embedded in the car itself.</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2DC151D3-BCC1-0145-AB6E-12F678DE96D4}" type="slidenum">
              <a:rPr lang="en-US"/>
              <a:pPr>
                <a:defRPr/>
              </a:pPr>
              <a:t>32</a:t>
            </a:fld>
            <a:endParaRPr lang="en-US"/>
          </a:p>
        </p:txBody>
      </p:sp>
      <p:sp>
        <p:nvSpPr>
          <p:cNvPr id="1408002"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08003"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The objective of SystemC is to model Hw with Sw programming languages, yielding a fast Hw simulation environment and support for Hw/Sw system design.  To use a Sw language for Hw you need to give hw semantics to your model.</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1D563920-BA7A-1E4C-8B8A-2EDE101B3DE0}" type="slidenum">
              <a:rPr lang="en-US"/>
              <a:pPr>
                <a:defRPr/>
              </a:pPr>
              <a:t>33</a:t>
            </a:fld>
            <a:endParaRPr lang="en-US"/>
          </a:p>
        </p:txBody>
      </p:sp>
      <p:sp>
        <p:nvSpPr>
          <p:cNvPr id="1410050"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10051"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SystemC achieves this goal by proving a C++ class library with Hw semantics: indeed SystemC is a library for C++. While keeping the object orientation, SystemC does neither extend nor restrict C+++.  There is some synthesis support from SystemC models.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AC9DFDE1-8BBE-5947-A74D-F59B583BD597}" type="slidenum">
              <a:rPr lang="en-US"/>
              <a:pPr>
                <a:defRPr/>
              </a:pPr>
              <a:t>34</a:t>
            </a:fld>
            <a:endParaRPr lang="en-US"/>
          </a:p>
        </p:txBody>
      </p:sp>
      <p:sp>
        <p:nvSpPr>
          <p:cNvPr id="15861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6179" name="Rectangle 3"/>
          <p:cNvSpPr>
            <a:spLocks noGrp="1" noChangeArrowheads="1"/>
          </p:cNvSpPr>
          <p:nvPr>
            <p:ph type="body" idx="1"/>
          </p:nvPr>
        </p:nvSpPr>
        <p:spPr/>
        <p:txBody>
          <a:bodyPr/>
          <a:lstStyle/>
          <a:p>
            <a:pPr>
              <a:defRPr/>
            </a:pPr>
            <a:r>
              <a:rPr lang="en-US">
                <a:cs typeface="+mn-cs"/>
              </a:rPr>
              <a:t>C++ is extended through a class library. Major extensions are:</a:t>
            </a:r>
          </a:p>
          <a:p>
            <a:pPr>
              <a:defRPr/>
            </a:pPr>
            <a:r>
              <a:rPr lang="en-US">
                <a:cs typeface="+mn-cs"/>
              </a:rPr>
              <a:t>Concurrency: for multiprocesssing</a:t>
            </a:r>
          </a:p>
          <a:p>
            <a:pPr>
              <a:defRPr/>
            </a:pPr>
            <a:r>
              <a:rPr lang="en-US">
                <a:cs typeface="+mn-cs"/>
              </a:rPr>
              <a:t>Hardware data types: for handling bit vectors, etc</a:t>
            </a:r>
          </a:p>
          <a:p>
            <a:pPr>
              <a:defRPr/>
            </a:pPr>
            <a:r>
              <a:rPr lang="en-US">
                <a:cs typeface="+mn-cs"/>
              </a:rPr>
              <a:t>Time: for clocks</a:t>
            </a:r>
          </a:p>
          <a:p>
            <a:pPr>
              <a:defRPr/>
            </a:pPr>
            <a:r>
              <a:rPr lang="en-US">
                <a:cs typeface="+mn-cs"/>
              </a:rPr>
              <a:t>Reactivity through the </a:t>
            </a:r>
            <a:r>
              <a:rPr lang="ja-JP" altLang="en-US">
                <a:latin typeface="Arial"/>
                <a:cs typeface="+mn-cs"/>
              </a:rPr>
              <a:t>“</a:t>
            </a:r>
            <a:r>
              <a:rPr lang="en-US">
                <a:cs typeface="+mn-cs"/>
              </a:rPr>
              <a:t>watching</a:t>
            </a:r>
            <a:r>
              <a:rPr lang="ja-JP" altLang="en-US">
                <a:latin typeface="Arial"/>
                <a:cs typeface="+mn-cs"/>
              </a:rPr>
              <a:t>”</a:t>
            </a:r>
            <a:r>
              <a:rPr lang="en-US">
                <a:cs typeface="+mn-cs"/>
              </a:rPr>
              <a:t> command</a:t>
            </a:r>
          </a:p>
          <a:p>
            <a:pPr>
              <a:defRPr/>
            </a:pPr>
            <a:r>
              <a:rPr lang="en-US">
                <a:cs typeface="+mn-cs"/>
              </a:rPr>
              <a:t>Communication via signals and protocols.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ACD2B1F0-EA6F-7044-B372-9D0D387537F2}" type="slidenum">
              <a:rPr lang="en-US"/>
              <a:pPr>
                <a:defRPr/>
              </a:pPr>
              <a:t>35</a:t>
            </a:fld>
            <a:endParaRPr lang="en-US"/>
          </a:p>
        </p:txBody>
      </p:sp>
      <p:sp>
        <p:nvSpPr>
          <p:cNvPr id="1414146" name="Rectangle 2"/>
          <p:cNvSpPr>
            <a:spLocks noGrp="1" noRot="1" noChangeAspect="1" noChangeArrowheads="1" noTextEdit="1"/>
          </p:cNvSpPr>
          <p:nvPr>
            <p:ph type="sldImg"/>
          </p:nvPr>
        </p:nvSpPr>
        <p:spPr>
          <a:xfrm>
            <a:off x="3013075" y="212725"/>
            <a:ext cx="3800475" cy="2849563"/>
          </a:xfrm>
          <a:solidFill>
            <a:srgbClr val="FFFFFF"/>
          </a:solidFill>
          <a:ln/>
          <a:extLst>
            <a:ext uri="{FAA26D3D-D897-4be2-8F04-BA451C77F1D7}">
              <ma14:placeholderFlag xmlns="" xmlns:ma14="http://schemas.microsoft.com/office/mac/drawingml/2011/main" val="1"/>
            </a:ext>
          </a:extLst>
        </p:spPr>
      </p:sp>
      <p:sp>
        <p:nvSpPr>
          <p:cNvPr id="1414147" name="Rectangle 3"/>
          <p:cNvSpPr>
            <a:spLocks noGrp="1" noChangeArrowheads="1"/>
          </p:cNvSpPr>
          <p:nvPr>
            <p:ph type="body" idx="1"/>
          </p:nvPr>
        </p:nvSpPr>
        <p:spPr>
          <a:xfrm>
            <a:off x="1214886" y="3232693"/>
            <a:ext cx="7398280" cy="3062037"/>
          </a:xfrm>
          <a:solidFill>
            <a:srgbClr val="FFFFFF"/>
          </a:solidFill>
          <a:ln>
            <a:solidFill>
              <a:srgbClr val="000000"/>
            </a:solidFill>
            <a:miter lim="800000"/>
            <a:headEnd/>
            <a:tailEnd/>
          </a:ln>
        </p:spPr>
        <p:txBody>
          <a:bodyPr lIns="90119" tIns="45058" rIns="90119" bIns="45058"/>
          <a:lstStyle/>
          <a:p>
            <a:pPr lvl="1">
              <a:defRPr/>
            </a:pPr>
            <a:r>
              <a:rPr lang="en-US">
                <a:solidFill>
                  <a:schemeClr val="bg2"/>
                </a:solidFill>
                <a:latin typeface="Courier New" charset="0"/>
              </a:rPr>
              <a:t>The basic entity is the </a:t>
            </a:r>
            <a:r>
              <a:rPr lang="en-US" b="1">
                <a:solidFill>
                  <a:schemeClr val="bg2"/>
                </a:solidFill>
                <a:latin typeface="Courier New" charset="0"/>
              </a:rPr>
              <a:t>Module </a:t>
            </a:r>
            <a:r>
              <a:rPr lang="en-US">
                <a:solidFill>
                  <a:schemeClr val="bg2"/>
                </a:solidFill>
                <a:latin typeface="Courier New" charset="0"/>
              </a:rPr>
              <a:t>which contains </a:t>
            </a:r>
            <a:r>
              <a:rPr lang="en-US" b="1">
                <a:solidFill>
                  <a:schemeClr val="bg2"/>
                </a:solidFill>
                <a:latin typeface="Courier New" charset="0"/>
              </a:rPr>
              <a:t>processes</a:t>
            </a:r>
            <a:r>
              <a:rPr lang="en-US">
                <a:solidFill>
                  <a:schemeClr val="bg2"/>
                </a:solidFill>
                <a:latin typeface="Courier New" charset="0"/>
              </a:rPr>
              <a:t> and communicates via</a:t>
            </a:r>
            <a:r>
              <a:rPr lang="en-US" b="1">
                <a:solidFill>
                  <a:schemeClr val="bg2"/>
                </a:solidFill>
                <a:latin typeface="Courier New" charset="0"/>
              </a:rPr>
              <a:t> ports </a:t>
            </a:r>
            <a:r>
              <a:rPr lang="en-US">
                <a:solidFill>
                  <a:schemeClr val="bg2"/>
                </a:solidFill>
                <a:latin typeface="Courier New" charset="0"/>
              </a:rPr>
              <a:t>(with</a:t>
            </a:r>
            <a:r>
              <a:rPr lang="en-US" b="1">
                <a:solidFill>
                  <a:schemeClr val="bg2"/>
                </a:solidFill>
                <a:latin typeface="Courier New" charset="0"/>
              </a:rPr>
              <a:t> types</a:t>
            </a:r>
            <a:r>
              <a:rPr lang="en-US">
                <a:solidFill>
                  <a:schemeClr val="bg2"/>
                </a:solidFill>
                <a:latin typeface="Courier New" charset="0"/>
              </a:rPr>
              <a:t>)</a:t>
            </a:r>
          </a:p>
          <a:p>
            <a:pPr lvl="1">
              <a:defRPr/>
            </a:pPr>
            <a:r>
              <a:rPr lang="en-US">
                <a:solidFill>
                  <a:schemeClr val="bg2"/>
                </a:solidFill>
                <a:latin typeface="Courier New" charset="0"/>
              </a:rPr>
              <a:t>A process can be made sensitive to ports and/or signals.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1E2D1546-682E-AB40-B6DE-12BB5C158AA4}" type="slidenum">
              <a:rPr lang="en-US"/>
              <a:pPr>
                <a:defRPr/>
              </a:pPr>
              <a:t>36</a:t>
            </a:fld>
            <a:endParaRPr lang="en-US"/>
          </a:p>
        </p:txBody>
      </p:sp>
      <p:sp>
        <p:nvSpPr>
          <p:cNvPr id="1416194" name="Rectangle 2"/>
          <p:cNvSpPr>
            <a:spLocks noGrp="1" noRot="1" noChangeAspect="1" noChangeArrowheads="1" noTextEdit="1"/>
          </p:cNvSpPr>
          <p:nvPr>
            <p:ph type="sldImg"/>
          </p:nvPr>
        </p:nvSpPr>
        <p:spPr>
          <a:xfrm>
            <a:off x="3013075" y="212725"/>
            <a:ext cx="3800475" cy="2849563"/>
          </a:xfrm>
          <a:solidFill>
            <a:srgbClr val="FFFFFF"/>
          </a:solidFill>
          <a:ln/>
          <a:extLst>
            <a:ext uri="{FAA26D3D-D897-4be2-8F04-BA451C77F1D7}">
              <ma14:placeholderFlag xmlns="" xmlns:ma14="http://schemas.microsoft.com/office/mac/drawingml/2011/main" val="1"/>
            </a:ext>
          </a:extLst>
        </p:spPr>
      </p:sp>
      <p:sp>
        <p:nvSpPr>
          <p:cNvPr id="1416195" name="Rectangle 3"/>
          <p:cNvSpPr>
            <a:spLocks noGrp="1" noChangeArrowheads="1"/>
          </p:cNvSpPr>
          <p:nvPr>
            <p:ph type="body" idx="1"/>
          </p:nvPr>
        </p:nvSpPr>
        <p:spPr>
          <a:xfrm>
            <a:off x="1214886" y="3232693"/>
            <a:ext cx="7398280" cy="3062037"/>
          </a:xfrm>
          <a:solidFill>
            <a:srgbClr val="FFFFFF"/>
          </a:solidFill>
          <a:ln>
            <a:solidFill>
              <a:srgbClr val="000000"/>
            </a:solidFill>
            <a:miter lim="800000"/>
            <a:headEnd/>
            <a:tailEnd/>
          </a:ln>
        </p:spPr>
        <p:txBody>
          <a:bodyPr lIns="90119" tIns="45058" rIns="90119" bIns="45058"/>
          <a:lstStyle/>
          <a:p>
            <a:pPr lvl="1">
              <a:buSzPct val="75000"/>
              <a:buFont typeface="Wingdings" charset="0"/>
              <a:buNone/>
              <a:defRPr/>
            </a:pPr>
            <a:r>
              <a:rPr lang="en-US" sz="900">
                <a:solidFill>
                  <a:schemeClr val="bg2"/>
                </a:solidFill>
              </a:rPr>
              <a:t>The process is the fundamental behavioral unit.  More process may run concurrently.</a:t>
            </a:r>
          </a:p>
          <a:p>
            <a:pPr lvl="1">
              <a:buSzPct val="75000"/>
              <a:buFont typeface="Wingdings" charset="0"/>
              <a:buNone/>
              <a:defRPr/>
            </a:pPr>
            <a:r>
              <a:rPr lang="en-US" sz="900">
                <a:solidFill>
                  <a:schemeClr val="bg2"/>
                </a:solidFill>
              </a:rPr>
              <a:t>Each process contains sequential code that runs sequentially and communicates through ports</a:t>
            </a:r>
          </a:p>
          <a:p>
            <a:pPr lvl="1">
              <a:buSzPct val="75000"/>
              <a:buFont typeface="Wingdings" charset="0"/>
              <a:buNone/>
              <a:defRPr/>
            </a:pPr>
            <a:endParaRPr lang="en-US" sz="900">
              <a:solidFill>
                <a:schemeClr val="bg2"/>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F8638FD-BE79-D14C-AD89-BB695F190440}" type="slidenum">
              <a:rPr lang="en-US"/>
              <a:pPr>
                <a:defRPr/>
              </a:pPr>
              <a:t>37</a:t>
            </a:fld>
            <a:endParaRPr lang="en-US"/>
          </a:p>
        </p:txBody>
      </p:sp>
      <p:sp>
        <p:nvSpPr>
          <p:cNvPr id="15872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7203"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DA983BD2-2656-CB4B-B26C-0E392B392271}" type="slidenum">
              <a:rPr lang="en-US"/>
              <a:pPr>
                <a:defRPr/>
              </a:pPr>
              <a:t>38</a:t>
            </a:fld>
            <a:endParaRPr lang="en-US"/>
          </a:p>
        </p:txBody>
      </p:sp>
      <p:sp>
        <p:nvSpPr>
          <p:cNvPr id="15882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8227"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5DE81ED-1907-7543-8A6A-850A111F554C}" type="slidenum">
              <a:rPr lang="en-US"/>
              <a:pPr>
                <a:defRPr/>
              </a:pPr>
              <a:t>39</a:t>
            </a:fld>
            <a:endParaRPr lang="en-US"/>
          </a:p>
        </p:txBody>
      </p:sp>
      <p:sp>
        <p:nvSpPr>
          <p:cNvPr id="1422338"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22339"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With System SystemC models both Hw and Sw can be processed in parallel.</a:t>
            </a:r>
          </a:p>
          <a:p>
            <a:pPr>
              <a:defRPr/>
            </a:pPr>
            <a:r>
              <a:rPr lang="en-US">
                <a:cs typeface="+mn-cs"/>
              </a:rPr>
              <a:t>SystemC Hw models can be refined into synthesizable ones.</a:t>
            </a:r>
          </a:p>
          <a:p>
            <a:pPr>
              <a:defRPr/>
            </a:pPr>
            <a:r>
              <a:rPr lang="en-US">
                <a:cs typeface="+mn-cs"/>
              </a:rPr>
              <a:t>Embedded Sw in SystemC can be simulated </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E75D436-3F78-6244-94AE-5E7E68302F9E}" type="slidenum">
              <a:rPr lang="en-US"/>
              <a:pPr>
                <a:defRPr/>
              </a:pPr>
              <a:t>40</a:t>
            </a:fld>
            <a:endParaRPr lang="en-US"/>
          </a:p>
        </p:txBody>
      </p:sp>
      <p:sp>
        <p:nvSpPr>
          <p:cNvPr id="14868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6851"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D9BA361-7906-704F-9452-7A6574DCDF38}" type="slidenum">
              <a:rPr lang="en-US"/>
              <a:pPr>
                <a:defRPr/>
              </a:pPr>
              <a:t>41</a:t>
            </a:fld>
            <a:endParaRPr lang="en-US"/>
          </a:p>
        </p:txBody>
      </p:sp>
      <p:sp>
        <p:nvSpPr>
          <p:cNvPr id="14684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68419" name="Rectangle 3"/>
          <p:cNvSpPr>
            <a:spLocks noGrp="1" noChangeArrowheads="1"/>
          </p:cNvSpPr>
          <p:nvPr>
            <p:ph type="body" idx="1"/>
          </p:nvPr>
        </p:nvSpPr>
        <p:spPr/>
        <p:txBody>
          <a:bodyPr/>
          <a:lstStyle/>
          <a:p>
            <a:pPr>
              <a:defRPr/>
            </a:pPr>
            <a:r>
              <a:rPr lang="en-US">
                <a:cs typeface="+mn-cs"/>
              </a:rPr>
              <a:t>We present some abstract models that are used to represent different circuit views at the logic and architectural levels. </a:t>
            </a:r>
          </a:p>
          <a:p>
            <a:pPr>
              <a:defRPr/>
            </a:pPr>
            <a:r>
              <a:rPr lang="en-US">
                <a:cs typeface="+mn-cs"/>
              </a:rPr>
              <a:t>They are based on discrete mathematics. Such models are useful for problem formalization, algorithm development and reasoning about properties.</a:t>
            </a:r>
          </a:p>
          <a:p>
            <a:pPr>
              <a:defRPr/>
            </a:pPr>
            <a:r>
              <a:rPr lang="en-US">
                <a:cs typeface="+mn-cs"/>
              </a:rPr>
              <a:t>CAD tools use intermediate forms, that are ASCII or binary representations of abstract models.</a:t>
            </a:r>
          </a:p>
          <a:p>
            <a:pPr>
              <a:defRPr/>
            </a:pPr>
            <a:r>
              <a:rPr lang="en-US">
                <a:cs typeface="+mn-cs"/>
              </a:rPr>
              <a:t>These models are derived from models by compilation and support the algorithmic transformations.</a:t>
            </a:r>
          </a:p>
          <a:p>
            <a:pPr>
              <a:defRPr/>
            </a:pPr>
            <a:endParaRPr lang="en-US">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01B8E550-21CF-3C40-9D21-0A288ED3E6E5}" type="slidenum">
              <a:rPr lang="en-US"/>
              <a:pPr>
                <a:defRPr/>
              </a:pPr>
              <a:t>4</a:t>
            </a:fld>
            <a:endParaRPr lang="en-US"/>
          </a:p>
        </p:txBody>
      </p:sp>
      <p:sp>
        <p:nvSpPr>
          <p:cNvPr id="1427458"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27459"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In most cases designers have to design complex systems rapidly. Thus, if the abstraction level is raised, the time to design is less, and CAD tools take over the task of refining the original specifications. In the recent years, we have seen a decrease of </a:t>
            </a:r>
            <a:r>
              <a:rPr lang="ja-JP" altLang="en-US">
                <a:latin typeface="Arial"/>
                <a:cs typeface="+mn-cs"/>
              </a:rPr>
              <a:t>“</a:t>
            </a:r>
            <a:r>
              <a:rPr lang="en-US">
                <a:cs typeface="+mn-cs"/>
              </a:rPr>
              <a:t>design starts</a:t>
            </a:r>
            <a:r>
              <a:rPr lang="ja-JP" altLang="en-US">
                <a:latin typeface="Arial"/>
                <a:cs typeface="+mn-cs"/>
              </a:rPr>
              <a:t>”</a:t>
            </a:r>
            <a:r>
              <a:rPr lang="en-US">
                <a:cs typeface="+mn-cs"/>
              </a:rPr>
              <a:t>, i.e., of new designs even on a world wide basis.  Modern design is characterized by the sharing of existing components.</a:t>
            </a:r>
          </a:p>
          <a:p>
            <a:pPr>
              <a:defRPr/>
            </a:pPr>
            <a:r>
              <a:rPr lang="en-US">
                <a:cs typeface="+mn-cs"/>
              </a:rPr>
              <a:t>Thus </a:t>
            </a:r>
            <a:r>
              <a:rPr lang="ja-JP" altLang="en-US">
                <a:latin typeface="Arial"/>
                <a:cs typeface="+mn-cs"/>
              </a:rPr>
              <a:t>“</a:t>
            </a:r>
            <a:r>
              <a:rPr lang="en-US">
                <a:cs typeface="+mn-cs"/>
              </a:rPr>
              <a:t>design reuse</a:t>
            </a:r>
            <a:r>
              <a:rPr lang="ja-JP" altLang="en-US">
                <a:latin typeface="Arial"/>
                <a:cs typeface="+mn-cs"/>
              </a:rPr>
              <a:t>”</a:t>
            </a:r>
            <a:r>
              <a:rPr lang="en-US">
                <a:cs typeface="+mn-cs"/>
              </a:rPr>
              <a:t> is widely used.  Most system design tools are environment supporting the concurrent design of Hw and Sw, and provide support for automated synthesis and verifications.</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85AB879-E61F-D446-A792-4C6EDE777110}" type="slidenum">
              <a:rPr lang="en-US"/>
              <a:pPr>
                <a:defRPr/>
              </a:pPr>
              <a:t>42</a:t>
            </a:fld>
            <a:endParaRPr lang="en-US"/>
          </a:p>
        </p:txBody>
      </p:sp>
      <p:sp>
        <p:nvSpPr>
          <p:cNvPr id="14694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69443" name="Rectangle 3"/>
          <p:cNvSpPr>
            <a:spLocks noGrp="1" noChangeArrowheads="1"/>
          </p:cNvSpPr>
          <p:nvPr>
            <p:ph type="body" idx="1"/>
          </p:nvPr>
        </p:nvSpPr>
        <p:spPr/>
        <p:txBody>
          <a:bodyPr/>
          <a:lstStyle/>
          <a:p>
            <a:pPr>
              <a:defRPr/>
            </a:pPr>
            <a:r>
              <a:rPr lang="en-US">
                <a:cs typeface="+mn-cs"/>
              </a:rPr>
              <a:t>Structural representations can be modeled in terms of</a:t>
            </a:r>
            <a:r>
              <a:rPr lang="en-US" b="1">
                <a:cs typeface="+mn-cs"/>
              </a:rPr>
              <a:t> netlists</a:t>
            </a:r>
            <a:r>
              <a:rPr lang="en-US">
                <a:cs typeface="+mn-cs"/>
              </a:rPr>
              <a:t>.</a:t>
            </a:r>
          </a:p>
          <a:p>
            <a:pPr>
              <a:defRPr/>
            </a:pPr>
            <a:r>
              <a:rPr lang="en-US">
                <a:cs typeface="+mn-cs"/>
              </a:rPr>
              <a:t>Logic networks can be represented by a mixed structural/behavioral view.</a:t>
            </a:r>
          </a:p>
          <a:p>
            <a:pPr>
              <a:defRPr/>
            </a:pPr>
            <a:r>
              <a:rPr lang="en-US">
                <a:cs typeface="+mn-cs"/>
              </a:rPr>
              <a:t>Behavioral models of sequential models can be in terms of state diagrams (control), dataflow graphs (dataflow) and sequencing (mixed)</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66400336-356B-8C4E-809A-245E90CFD25F}" type="slidenum">
              <a:rPr lang="en-US"/>
              <a:pPr>
                <a:defRPr/>
              </a:pPr>
              <a:t>43</a:t>
            </a:fld>
            <a:endParaRPr lang="en-US"/>
          </a:p>
        </p:txBody>
      </p:sp>
      <p:sp>
        <p:nvSpPr>
          <p:cNvPr id="1499138" name="Rectangle 2"/>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49913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a:defRPr/>
            </a:pPr>
            <a:r>
              <a:rPr lang="en-US">
                <a:cs typeface="+mn-cs"/>
              </a:rPr>
              <a:t>An incidence structure consists of a set of </a:t>
            </a:r>
            <a:r>
              <a:rPr lang="en-US" b="1">
                <a:cs typeface="+mn-cs"/>
              </a:rPr>
              <a:t>modules, </a:t>
            </a:r>
            <a:r>
              <a:rPr lang="en-US">
                <a:cs typeface="+mn-cs"/>
              </a:rPr>
              <a:t>a set </a:t>
            </a:r>
            <a:r>
              <a:rPr lang="en-US" b="1">
                <a:cs typeface="+mn-cs"/>
              </a:rPr>
              <a:t>of nets</a:t>
            </a:r>
            <a:r>
              <a:rPr lang="en-US">
                <a:cs typeface="+mn-cs"/>
              </a:rPr>
              <a:t> and an incidence  relation among </a:t>
            </a:r>
            <a:r>
              <a:rPr lang="en-US" b="1">
                <a:cs typeface="+mn-cs"/>
              </a:rPr>
              <a:t>modules</a:t>
            </a:r>
            <a:r>
              <a:rPr lang="en-US">
                <a:cs typeface="+mn-cs"/>
              </a:rPr>
              <a:t> and</a:t>
            </a:r>
            <a:r>
              <a:rPr lang="en-US" b="1">
                <a:cs typeface="+mn-cs"/>
              </a:rPr>
              <a:t> nets</a:t>
            </a:r>
            <a:r>
              <a:rPr lang="en-US">
                <a:cs typeface="+mn-cs"/>
              </a:rPr>
              <a:t>.</a:t>
            </a:r>
          </a:p>
          <a:p>
            <a:pPr>
              <a:defRPr/>
            </a:pPr>
            <a:r>
              <a:rPr lang="en-US">
                <a:cs typeface="+mn-cs"/>
              </a:rPr>
              <a:t>Often the incidence matrix matrix is sparse, and netlists are a more efficient means of description.</a:t>
            </a:r>
          </a:p>
          <a:p>
            <a:pPr>
              <a:defRPr/>
            </a:pPr>
            <a:r>
              <a:rPr lang="en-US">
                <a:cs typeface="+mn-cs"/>
              </a:rPr>
              <a:t>A netlist enumerates all nets of a given module (module-oriented netlist) or all modules of a given net (net-oriented netlist).</a:t>
            </a:r>
          </a:p>
          <a:p>
            <a:pPr>
              <a:defRPr/>
            </a:pPr>
            <a:endParaRPr lang="en-US">
              <a:cs typeface="+mn-cs"/>
            </a:endParaRPr>
          </a:p>
          <a:p>
            <a:pPr>
              <a:defRPr/>
            </a:pPr>
            <a:endParaRPr lang="en-US">
              <a:cs typeface="+mn-cs"/>
            </a:endParaRPr>
          </a:p>
          <a:p>
            <a:pPr>
              <a:defRPr/>
            </a:pPr>
            <a:endParaRPr lang="en-US">
              <a:cs typeface="+mn-c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8D1DC62C-C2E5-174A-B97F-11A87672C64F}" type="slidenum">
              <a:rPr lang="en-US"/>
              <a:pPr>
                <a:defRPr/>
              </a:pPr>
              <a:t>44</a:t>
            </a:fld>
            <a:endParaRPr lang="en-US"/>
          </a:p>
        </p:txBody>
      </p:sp>
      <p:sp>
        <p:nvSpPr>
          <p:cNvPr id="15032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3235" name="Rectangle 3"/>
          <p:cNvSpPr>
            <a:spLocks noGrp="1" noChangeArrowheads="1"/>
          </p:cNvSpPr>
          <p:nvPr>
            <p:ph type="body" idx="1"/>
          </p:nvPr>
        </p:nvSpPr>
        <p:spPr/>
        <p:txBody>
          <a:bodyPr/>
          <a:lstStyle/>
          <a:p>
            <a:pPr>
              <a:defRPr/>
            </a:pPr>
            <a:r>
              <a:rPr lang="en-US">
                <a:cs typeface="+mn-cs"/>
              </a:rPr>
              <a:t>The combinational logic network, called also </a:t>
            </a:r>
            <a:r>
              <a:rPr lang="en-US" b="1">
                <a:cs typeface="+mn-cs"/>
              </a:rPr>
              <a:t>logic network</a:t>
            </a:r>
            <a:r>
              <a:rPr lang="en-US">
                <a:cs typeface="+mn-cs"/>
              </a:rPr>
              <a:t> is a hierarchical structure where:</a:t>
            </a:r>
          </a:p>
          <a:p>
            <a:pPr>
              <a:defRPr/>
            </a:pPr>
            <a:r>
              <a:rPr lang="en-US">
                <a:cs typeface="+mn-cs"/>
              </a:rPr>
              <a:t>--  Each leaf module is associated with a multiple-input, single-output combinational logic function, called local function.</a:t>
            </a:r>
          </a:p>
          <a:p>
            <a:pPr>
              <a:defRPr/>
            </a:pPr>
            <a:r>
              <a:rPr lang="en-US">
                <a:cs typeface="+mn-cs"/>
              </a:rPr>
              <a:t>-- Pins are partitioned into two classes, called inputs and outputs. Pins that to not belong to sub-modules are also partitioned into two classes, called primary inputs and outputs</a:t>
            </a:r>
          </a:p>
          <a:p>
            <a:pPr>
              <a:defRPr/>
            </a:pPr>
            <a:r>
              <a:rPr lang="en-US">
                <a:cs typeface="+mn-cs"/>
              </a:rPr>
              <a:t>--  Each net has a distinguished terminal, call source, and an orientation from the source to the other terminals. The source of a net can be a either primary input or a primary output of a module at the inferior level. (In particular, it may correspond to the output of a local function.)</a:t>
            </a:r>
          </a:p>
          <a:p>
            <a:pPr>
              <a:defRPr/>
            </a:pPr>
            <a:r>
              <a:rPr lang="en-US">
                <a:cs typeface="+mn-cs"/>
              </a:rPr>
              <a:t>-- The relation induced by the nets on the modules is a partial order.</a:t>
            </a:r>
          </a:p>
          <a:p>
            <a:pPr>
              <a:defRPr/>
            </a:pPr>
            <a:endParaRPr lang="en-US">
              <a:cs typeface="+mn-cs"/>
            </a:endParaRPr>
          </a:p>
          <a:p>
            <a:pPr>
              <a:defRPr/>
            </a:pPr>
            <a:endParaRPr lang="en-US">
              <a:cs typeface="+mn-c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41DF1AF7-2656-0242-B6DE-D34F08CCF1A5}" type="slidenum">
              <a:rPr lang="en-US"/>
              <a:pPr>
                <a:defRPr/>
              </a:pPr>
              <a:t>45</a:t>
            </a:fld>
            <a:endParaRPr lang="en-US"/>
          </a:p>
        </p:txBody>
      </p:sp>
      <p:sp>
        <p:nvSpPr>
          <p:cNvPr id="15042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4259" name="Rectangle 3"/>
          <p:cNvSpPr>
            <a:spLocks noGrp="1" noChangeArrowheads="1"/>
          </p:cNvSpPr>
          <p:nvPr>
            <p:ph type="body" idx="1"/>
          </p:nvPr>
        </p:nvSpPr>
        <p:spPr/>
        <p:txBody>
          <a:bodyPr/>
          <a:lstStyle/>
          <a:p>
            <a:pPr>
              <a:defRPr/>
            </a:pPr>
            <a:r>
              <a:rPr lang="en-US">
                <a:cs typeface="+mn-cs"/>
              </a:rPr>
              <a:t>Note the input, internal and output vertices</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43D4F428-C5A5-DB49-A825-38605751D1D8}" type="slidenum">
              <a:rPr lang="en-US"/>
              <a:pPr>
                <a:defRPr/>
              </a:pPr>
              <a:t>46</a:t>
            </a:fld>
            <a:endParaRPr lang="en-US"/>
          </a:p>
        </p:txBody>
      </p:sp>
      <p:sp>
        <p:nvSpPr>
          <p:cNvPr id="15052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5283" name="Rectangle 3"/>
          <p:cNvSpPr>
            <a:spLocks noGrp="1" noChangeArrowheads="1"/>
          </p:cNvSpPr>
          <p:nvPr>
            <p:ph type="body" idx="1"/>
          </p:nvPr>
        </p:nvSpPr>
        <p:spPr/>
        <p:txBody>
          <a:bodyPr/>
          <a:lstStyle/>
          <a:p>
            <a:pPr>
              <a:defRPr/>
            </a:pPr>
            <a:r>
              <a:rPr lang="en-US">
                <a:cs typeface="+mn-cs"/>
              </a:rPr>
              <a:t>Note that blocks may not have a direct implementation</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A1B6A101-4219-BC4F-8183-625C4CED2FCF}" type="slidenum">
              <a:rPr lang="en-US"/>
              <a:pPr>
                <a:defRPr/>
              </a:pPr>
              <a:t>47</a:t>
            </a:fld>
            <a:endParaRPr lang="en-US"/>
          </a:p>
        </p:txBody>
      </p:sp>
      <p:sp>
        <p:nvSpPr>
          <p:cNvPr id="15063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6307" name="Rectangle 3"/>
          <p:cNvSpPr>
            <a:spLocks noGrp="1" noChangeArrowheads="1"/>
          </p:cNvSpPr>
          <p:nvPr>
            <p:ph type="body" idx="1"/>
          </p:nvPr>
        </p:nvSpPr>
        <p:spPr/>
        <p:txBody>
          <a:bodyPr/>
          <a:lstStyle/>
          <a:p>
            <a:pPr>
              <a:defRPr/>
            </a:pPr>
            <a:r>
              <a:rPr lang="en-US">
                <a:cs typeface="+mn-cs"/>
              </a:rPr>
              <a:t>This is the standard formal definition</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BCA48694-B27B-DE44-B8FE-B50C8DA8D55C}" type="slidenum">
              <a:rPr lang="en-US"/>
              <a:pPr>
                <a:defRPr/>
              </a:pPr>
              <a:t>48</a:t>
            </a:fld>
            <a:endParaRPr lang="en-US"/>
          </a:p>
        </p:txBody>
      </p:sp>
      <p:sp>
        <p:nvSpPr>
          <p:cNvPr id="15073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7331" name="Rectangle 3"/>
          <p:cNvSpPr>
            <a:spLocks noGrp="1" noChangeArrowheads="1"/>
          </p:cNvSpPr>
          <p:nvPr>
            <p:ph type="body" idx="1"/>
          </p:nvPr>
        </p:nvSpPr>
        <p:spPr/>
        <p:txBody>
          <a:bodyPr/>
          <a:lstStyle/>
          <a:p>
            <a:pPr>
              <a:defRPr/>
            </a:pPr>
            <a:r>
              <a:rPr lang="en-US">
                <a:cs typeface="+mn-cs"/>
              </a:rPr>
              <a:t>The state transition table is a tabulation of the state transition and output functions. Its corresponding  graph-based representation is the state transition diagram.</a:t>
            </a:r>
          </a:p>
          <a:p>
            <a:pPr>
              <a:defRPr/>
            </a:pPr>
            <a:endParaRPr lang="en-US">
              <a:cs typeface="+mn-cs"/>
            </a:endParaRPr>
          </a:p>
          <a:p>
            <a:pPr>
              <a:defRPr/>
            </a:pPr>
            <a:endParaRPr lang="en-US">
              <a:cs typeface="+mn-cs"/>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8AF85633-3178-D645-A87F-B46E44F1EF43}" type="slidenum">
              <a:rPr lang="en-US"/>
              <a:pPr>
                <a:defRPr/>
              </a:pPr>
              <a:t>49</a:t>
            </a:fld>
            <a:endParaRPr lang="en-US"/>
          </a:p>
        </p:txBody>
      </p:sp>
      <p:sp>
        <p:nvSpPr>
          <p:cNvPr id="15083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8355" name="Rectangle 3"/>
          <p:cNvSpPr>
            <a:spLocks noGrp="1" noChangeArrowheads="1"/>
          </p:cNvSpPr>
          <p:nvPr>
            <p:ph type="body" idx="1"/>
          </p:nvPr>
        </p:nvSpPr>
        <p:spPr/>
        <p:txBody>
          <a:bodyPr/>
          <a:lstStyle/>
          <a:p>
            <a:pPr>
              <a:defRPr/>
            </a:pPr>
            <a:r>
              <a:rPr lang="en-US">
                <a:cs typeface="+mn-cs"/>
              </a:rPr>
              <a:t>Nodes are states. Arcs are transitions.  Labels on arcs are of type I/O</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7A4F6194-E384-644A-BB9F-EC4FF4D1E0A2}" type="slidenum">
              <a:rPr lang="en-US"/>
              <a:pPr>
                <a:defRPr/>
              </a:pPr>
              <a:t>50</a:t>
            </a:fld>
            <a:endParaRPr lang="en-US"/>
          </a:p>
        </p:txBody>
      </p:sp>
      <p:sp>
        <p:nvSpPr>
          <p:cNvPr id="14704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0467" name="Rectangle 3"/>
          <p:cNvSpPr>
            <a:spLocks noGrp="1" noChangeArrowheads="1"/>
          </p:cNvSpPr>
          <p:nvPr>
            <p:ph type="body" idx="1"/>
          </p:nvPr>
        </p:nvSpPr>
        <p:spPr/>
        <p:txBody>
          <a:bodyPr/>
          <a:lstStyle/>
          <a:p>
            <a:pPr>
              <a:defRPr/>
            </a:pPr>
            <a:r>
              <a:rPr lang="en-US">
                <a:cs typeface="+mn-cs"/>
              </a:rPr>
              <a:t>Data-flow graph} represent operations and data dependencies. Let the number of operations be N.</a:t>
            </a:r>
          </a:p>
          <a:p>
            <a:pPr>
              <a:defRPr/>
            </a:pPr>
            <a:r>
              <a:rPr lang="en-US">
                <a:cs typeface="+mn-cs"/>
              </a:rPr>
              <a:t>A data-flow graph is a directed graph whose vertex set V = { v_i ; i = 1 , 2 , … , N} is in one-to-one correspondence with the set of tasks. </a:t>
            </a:r>
          </a:p>
          <a:p>
            <a:pPr>
              <a:defRPr/>
            </a:pPr>
            <a:r>
              <a:rPr lang="en-US">
                <a:cs typeface="+mn-cs"/>
              </a:rPr>
              <a:t>We assume here that operations require one ore more operands and yield one or more results (e.g. an addition with two addends yielding a result and an overflow flag.)</a:t>
            </a:r>
          </a:p>
          <a:p>
            <a:pPr>
              <a:defRPr/>
            </a:pPr>
            <a:r>
              <a:rPr lang="en-US">
                <a:cs typeface="+mn-cs"/>
              </a:rPr>
              <a:t>The directed edge set E = { ( v_i , v_j ) ; i,j = 1 , 2 , … , N} is in correspondence with the transfer of data from an operation to another one. </a:t>
            </a:r>
          </a:p>
          <a:p>
            <a:pPr>
              <a:defRPr/>
            </a:pPr>
            <a:endParaRPr lang="en-US">
              <a:cs typeface="+mn-cs"/>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D2FDB18-CA9D-3B46-A0AC-25F535A9BB1E}" type="slidenum">
              <a:rPr lang="en-US"/>
              <a:pPr>
                <a:defRPr/>
              </a:pPr>
              <a:t>51</a:t>
            </a:fld>
            <a:endParaRPr lang="en-US"/>
          </a:p>
        </p:txBody>
      </p:sp>
      <p:sp>
        <p:nvSpPr>
          <p:cNvPr id="1502210" name="Rectangle 2"/>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502211"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a:defRPr/>
            </a:pPr>
            <a:endParaRPr lang="en-US">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F7526A5D-FCC2-7F4E-A143-3332EEE61AA5}" type="slidenum">
              <a:rPr lang="en-US"/>
              <a:pPr>
                <a:defRPr/>
              </a:pPr>
              <a:t>5</a:t>
            </a:fld>
            <a:endParaRPr lang="en-US"/>
          </a:p>
        </p:txBody>
      </p:sp>
      <p:sp>
        <p:nvSpPr>
          <p:cNvPr id="1488898"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88899"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This is a schematic picture of an embedded system. The core is build around one or more (instruction set) processors, memory banks and application-specific Hw. This Hw delas often with the handling of timing constraints and with the analog interface.  Sensors and actuators are often part of embedded systems.</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90609DD-F89F-7C46-8B46-4FB83B11D677}" type="slidenum">
              <a:rPr lang="en-US"/>
              <a:pPr>
                <a:defRPr/>
              </a:pPr>
              <a:t>52</a:t>
            </a:fld>
            <a:endParaRPr lang="en-US"/>
          </a:p>
        </p:txBody>
      </p:sp>
      <p:sp>
        <p:nvSpPr>
          <p:cNvPr id="1472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2515"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FAAA81E1-9434-BB47-BD78-278F029B1BF1}" type="slidenum">
              <a:rPr lang="en-US"/>
              <a:pPr>
                <a:defRPr/>
              </a:pPr>
              <a:t>53</a:t>
            </a:fld>
            <a:endParaRPr lang="en-US"/>
          </a:p>
        </p:txBody>
      </p:sp>
      <p:sp>
        <p:nvSpPr>
          <p:cNvPr id="14735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3539" name="Rectangle 3"/>
          <p:cNvSpPr>
            <a:spLocks noGrp="1" noChangeArrowheads="1"/>
          </p:cNvSpPr>
          <p:nvPr>
            <p:ph type="body" idx="1"/>
          </p:nvPr>
        </p:nvSpPr>
        <p:spPr/>
        <p:txBody>
          <a:bodyPr/>
          <a:lstStyle/>
          <a:p>
            <a:pPr>
              <a:defRPr/>
            </a:pPr>
            <a:r>
              <a:rPr lang="en-US">
                <a:cs typeface="+mn-cs"/>
              </a:rPr>
              <a:t>Sequencing graphs add control to dataflow graph, and support hierarchy, branching and iteration.</a:t>
            </a:r>
          </a:p>
          <a:p>
            <a:pPr>
              <a:defRPr/>
            </a:pPr>
            <a:r>
              <a:rPr lang="en-US">
                <a:cs typeface="+mn-cs"/>
              </a:rPr>
              <a:t>The first step to obtain a sequencing graph, is to determine the start and end point of the computation, and label these entry/exit nodes as NOPs</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36007A98-8BAA-474A-9D14-634A1D131E2F}" type="slidenum">
              <a:rPr lang="en-US"/>
              <a:pPr>
                <a:defRPr/>
              </a:pPr>
              <a:t>54</a:t>
            </a:fld>
            <a:endParaRPr lang="en-US"/>
          </a:p>
        </p:txBody>
      </p:sp>
      <p:sp>
        <p:nvSpPr>
          <p:cNvPr id="14745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4563"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BB7BF62A-B01E-0347-8AAD-F93BFABF396B}" type="slidenum">
              <a:rPr lang="en-US"/>
              <a:pPr>
                <a:defRPr/>
              </a:pPr>
              <a:t>55</a:t>
            </a:fld>
            <a:endParaRPr lang="en-US"/>
          </a:p>
        </p:txBody>
      </p:sp>
      <p:sp>
        <p:nvSpPr>
          <p:cNvPr id="14755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5587" name="Rectangle 3"/>
          <p:cNvSpPr>
            <a:spLocks noGrp="1" noChangeArrowheads="1"/>
          </p:cNvSpPr>
          <p:nvPr>
            <p:ph type="body" idx="1"/>
          </p:nvPr>
        </p:nvSpPr>
        <p:spPr/>
        <p:txBody>
          <a:bodyPr/>
          <a:lstStyle/>
          <a:p>
            <a:pPr>
              <a:defRPr/>
            </a:pPr>
            <a:r>
              <a:rPr lang="en-US">
                <a:cs typeface="+mn-cs"/>
              </a:rPr>
              <a:t>Call to another graph is represented as a transfer of control from the calling node to the source of the called graph.</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DE597CBB-C0C1-B045-9136-683B0A8BEEA4}" type="slidenum">
              <a:rPr lang="en-US"/>
              <a:pPr>
                <a:defRPr/>
              </a:pPr>
              <a:t>56</a:t>
            </a:fld>
            <a:endParaRPr lang="en-US"/>
          </a:p>
        </p:txBody>
      </p:sp>
      <p:sp>
        <p:nvSpPr>
          <p:cNvPr id="14766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6611" name="Rectangle 3"/>
          <p:cNvSpPr>
            <a:spLocks noGrp="1" noChangeArrowheads="1"/>
          </p:cNvSpPr>
          <p:nvPr>
            <p:ph type="body" idx="1"/>
          </p:nvPr>
        </p:nvSpPr>
        <p:spPr/>
        <p:txBody>
          <a:bodyPr/>
          <a:lstStyle/>
          <a:p>
            <a:pPr>
              <a:defRPr/>
            </a:pPr>
            <a:r>
              <a:rPr lang="en-US">
                <a:cs typeface="+mn-cs"/>
              </a:rPr>
              <a:t>Branching to multiple targets is represented by having branching bodies encapsulated by specific sequencing graphs entities. Branching is then like a selective call transfer.</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C996C8F-6725-2B46-9327-105389E59F01}" type="slidenum">
              <a:rPr lang="en-US"/>
              <a:pPr>
                <a:defRPr/>
              </a:pPr>
              <a:t>57</a:t>
            </a:fld>
            <a:endParaRPr lang="en-US"/>
          </a:p>
        </p:txBody>
      </p:sp>
      <p:sp>
        <p:nvSpPr>
          <p:cNvPr id="14776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7635" name="Rectangle 3"/>
          <p:cNvSpPr>
            <a:spLocks noGrp="1" noChangeArrowheads="1"/>
          </p:cNvSpPr>
          <p:nvPr>
            <p:ph type="body" idx="1"/>
          </p:nvPr>
        </p:nvSpPr>
        <p:spPr/>
        <p:txBody>
          <a:bodyPr/>
          <a:lstStyle/>
          <a:p>
            <a:pPr>
              <a:defRPr/>
            </a:pPr>
            <a:r>
              <a:rPr lang="en-US">
                <a:cs typeface="+mn-cs"/>
              </a:rPr>
              <a:t>The sequencing graph is reported inn the next slide</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DC368982-200C-8847-9DA5-CFBB91FAA9AE}" type="slidenum">
              <a:rPr lang="en-US"/>
              <a:pPr>
                <a:defRPr/>
              </a:pPr>
              <a:t>58</a:t>
            </a:fld>
            <a:endParaRPr lang="en-US"/>
          </a:p>
        </p:txBody>
      </p:sp>
      <p:sp>
        <p:nvSpPr>
          <p:cNvPr id="14786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8659" name="Rectangle 3"/>
          <p:cNvSpPr>
            <a:spLocks noGrp="1" noChangeArrowheads="1"/>
          </p:cNvSpPr>
          <p:nvPr>
            <p:ph type="body" idx="1"/>
          </p:nvPr>
        </p:nvSpPr>
        <p:spPr/>
        <p:txBody>
          <a:bodyPr/>
          <a:lstStyle/>
          <a:p>
            <a:pPr>
              <a:defRPr/>
            </a:pPr>
            <a:r>
              <a:rPr lang="en-US">
                <a:cs typeface="+mn-cs"/>
              </a:rPr>
              <a:t>The loop body is like a repeated model call; the calling node evaluates the exit condition</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3BB4E544-E758-E746-9091-BCB6E0C9BD84}" type="slidenum">
              <a:rPr lang="en-US"/>
              <a:pPr>
                <a:defRPr/>
              </a:pPr>
              <a:t>59</a:t>
            </a:fld>
            <a:endParaRPr lang="en-US"/>
          </a:p>
        </p:txBody>
      </p:sp>
      <p:sp>
        <p:nvSpPr>
          <p:cNvPr id="14796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9683" name="Rectangle 3"/>
          <p:cNvSpPr>
            <a:spLocks noGrp="1" noChangeArrowheads="1"/>
          </p:cNvSpPr>
          <p:nvPr>
            <p:ph type="body" idx="1"/>
          </p:nvPr>
        </p:nvSpPr>
        <p:spPr/>
        <p:txBody>
          <a:bodyPr/>
          <a:lstStyle/>
          <a:p>
            <a:pPr>
              <a:defRPr/>
            </a:pPr>
            <a:r>
              <a:rPr lang="en-US">
                <a:cs typeface="+mn-cs"/>
              </a:rPr>
              <a:t>The semantic interpretation of the sequencing graph model requires the notion of marking the vertices. </a:t>
            </a:r>
          </a:p>
          <a:p>
            <a:pPr>
              <a:defRPr/>
            </a:pPr>
            <a:r>
              <a:rPr lang="en-US">
                <a:cs typeface="+mn-cs"/>
              </a:rPr>
              <a:t>A marking denotes the state of the corresponding operation, which can be: (i) waiting for execution; (ii) executing; (iii) having completed execution.</a:t>
            </a:r>
          </a:p>
          <a:p>
            <a:pPr>
              <a:defRPr/>
            </a:pPr>
            <a:r>
              <a:rPr lang="en-US">
                <a:cs typeface="+mn-cs"/>
              </a:rPr>
              <a:t>Firing an operation means starting its execution. Then, the semantics of the model is as follows: an operation can be fired as soon as all its direct predecessors have completed execution</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862BD85C-50AE-6D41-B175-3D4636B61364}" type="slidenum">
              <a:rPr lang="en-US"/>
              <a:pPr>
                <a:defRPr/>
              </a:pPr>
              <a:t>60</a:t>
            </a:fld>
            <a:endParaRPr lang="en-US"/>
          </a:p>
        </p:txBody>
      </p:sp>
      <p:sp>
        <p:nvSpPr>
          <p:cNvPr id="14807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0707" name="Rectangle 3"/>
          <p:cNvSpPr>
            <a:spLocks noGrp="1" noChangeArrowheads="1"/>
          </p:cNvSpPr>
          <p:nvPr>
            <p:ph type="body" idx="1"/>
          </p:nvPr>
        </p:nvSpPr>
        <p:spPr/>
        <p:txBody>
          <a:bodyPr/>
          <a:lstStyle/>
          <a:p>
            <a:pPr>
              <a:defRPr/>
            </a:pPr>
            <a:r>
              <a:rPr lang="en-US">
                <a:cs typeface="+mn-cs"/>
              </a:rPr>
              <a:t>Some attributes can be assigned to the vertices and edges of a sequencing graph model, such as measures or estimates of the corresponding area or delay cost</a:t>
            </a:r>
          </a:p>
          <a:p>
            <a:pPr>
              <a:defRPr/>
            </a:pPr>
            <a:r>
              <a:rPr lang="en-US">
                <a:cs typeface="+mn-cs"/>
              </a:rPr>
              <a:t>In general  the delay of a vertex can be data-independent or data-dependent.</a:t>
            </a:r>
          </a:p>
          <a:p>
            <a:pPr>
              <a:defRPr/>
            </a:pPr>
            <a:r>
              <a:rPr lang="en-US">
                <a:cs typeface="+mn-cs"/>
              </a:rPr>
              <a:t>Only data-independent delays can be estimated before synthesis.</a:t>
            </a:r>
          </a:p>
          <a:p>
            <a:pPr>
              <a:defRPr/>
            </a:pPr>
            <a:r>
              <a:rPr lang="en-US">
                <a:cs typeface="+mn-cs"/>
              </a:rPr>
              <a:t>Examples of operations with data-dependent delay are data-dependent delay branching and iteration.</a:t>
            </a:r>
          </a:p>
          <a:p>
            <a:pPr>
              <a:defRPr/>
            </a:pPr>
            <a:r>
              <a:rPr lang="en-US">
                <a:cs typeface="+mn-cs"/>
              </a:rPr>
              <a:t>For example, a branch may involve bodies with different delays, where in the limit one branch body can be  a NOP (e.g. a floating-point data normalization requiring conditional data alignment.)</a:t>
            </a:r>
          </a:p>
          <a:p>
            <a:pPr>
              <a:defRPr/>
            </a:pPr>
            <a:endParaRPr lang="en-US">
              <a:cs typeface="+mn-cs"/>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CA56F651-0C77-6749-A143-24F2A5566FA6}" type="slidenum">
              <a:rPr lang="en-US"/>
              <a:pPr>
                <a:defRPr/>
              </a:pPr>
              <a:t>61</a:t>
            </a:fld>
            <a:endParaRPr lang="en-US"/>
          </a:p>
        </p:txBody>
      </p:sp>
      <p:sp>
        <p:nvSpPr>
          <p:cNvPr id="14817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1731" name="Rectangle 3"/>
          <p:cNvSpPr>
            <a:spLocks noGrp="1" noChangeArrowheads="1"/>
          </p:cNvSpPr>
          <p:nvPr>
            <p:ph type="body" idx="1"/>
          </p:nvPr>
        </p:nvSpPr>
        <p:spPr/>
        <p:txBody>
          <a:bodyPr/>
          <a:lstStyle/>
          <a:p>
            <a:pPr>
              <a:defRPr/>
            </a:pPr>
            <a:r>
              <a:rPr lang="en-US">
                <a:cs typeface="+mn-cs"/>
              </a:rPr>
              <a:t>A sequencing graph model with data-independent delays can be characterized by its overall delay, called latency. </a:t>
            </a:r>
          </a:p>
          <a:p>
            <a:pPr>
              <a:defRPr/>
            </a:pPr>
            <a:r>
              <a:rPr lang="en-US">
                <a:cs typeface="+mn-cs"/>
              </a:rPr>
              <a:t>Graphs with bounded delays (including data-independent) are called bounded-latency graphs.</a:t>
            </a:r>
          </a:p>
          <a:p>
            <a:pPr>
              <a:defRPr/>
            </a:pPr>
            <a:r>
              <a:rPr lang="en-US">
                <a:cs typeface="+mn-cs"/>
              </a:rPr>
              <a:t>Else they are called unbounded-latency graphs, because the latency cannot be computed.</a:t>
            </a:r>
          </a:p>
          <a:p>
            <a:pPr>
              <a:defRPr/>
            </a:pPr>
            <a:endParaRPr lang="en-US">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476227A2-0905-F946-B955-560354F3509F}" type="slidenum">
              <a:rPr lang="en-US"/>
              <a:pPr>
                <a:defRPr/>
              </a:pPr>
              <a:t>6</a:t>
            </a:fld>
            <a:endParaRPr lang="en-US"/>
          </a:p>
        </p:txBody>
      </p:sp>
      <p:sp>
        <p:nvSpPr>
          <p:cNvPr id="1429506"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29507"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Most embedded systems are reactive. Their mode of operation is reactive, i.e. the system waits for some inputs, does some processing, and  goes back to sleep mode while waiting for some more inputs. Often embedded systems work under real time constraints: hard constraints are mandatory timing constraints while soft constraints need only to be satisfied in average (e.g. pages per minute delivered by a printer).</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5747B044-D94D-204A-9BB9-2472703B0A96}" type="slidenum">
              <a:rPr lang="en-US"/>
              <a:pPr>
                <a:defRPr/>
              </a:pPr>
              <a:t>62</a:t>
            </a:fld>
            <a:endParaRPr lang="en-US"/>
          </a:p>
        </p:txBody>
      </p:sp>
      <p:sp>
        <p:nvSpPr>
          <p:cNvPr id="14827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2755" name="Rectangle 3"/>
          <p:cNvSpPr>
            <a:spLocks noGrp="1" noChangeArrowheads="1"/>
          </p:cNvSpPr>
          <p:nvPr>
            <p:ph type="body" idx="1"/>
          </p:nvPr>
        </p:nvSpPr>
        <p:spPr/>
        <p:txBody>
          <a:bodyPr/>
          <a:lstStyle/>
          <a:p>
            <a:pPr>
              <a:defRPr/>
            </a:pPr>
            <a:endParaRPr lang="en-US">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DF1BDA68-97F3-3E41-AD23-12709E541C5D}" type="slidenum">
              <a:rPr lang="en-US"/>
              <a:pPr>
                <a:defRPr/>
              </a:pPr>
              <a:t>7</a:t>
            </a:fld>
            <a:endParaRPr lang="en-US"/>
          </a:p>
        </p:txBody>
      </p:sp>
      <p:sp>
        <p:nvSpPr>
          <p:cNvPr id="1433602" name="Rectangle 2"/>
          <p:cNvSpPr>
            <a:spLocks noGrp="1" noRot="1" noChangeAspect="1" noChangeArrowheads="1"/>
          </p:cNvSpPr>
          <p:nvPr>
            <p:ph type="sldImg"/>
          </p:nvPr>
        </p:nvSpPr>
        <p:spPr>
          <a:xfrm>
            <a:off x="3270250" y="509588"/>
            <a:ext cx="3403600" cy="2552700"/>
          </a:xfrm>
          <a:solidFill>
            <a:srgbClr val="FFFFFF"/>
          </a:solidFill>
          <a:ln/>
          <a:extLst>
            <a:ext uri="{FAA26D3D-D897-4be2-8F04-BA451C77F1D7}">
              <ma14:placeholderFlag xmlns="" xmlns:ma14="http://schemas.microsoft.com/office/mac/drawingml/2011/main" val="1"/>
            </a:ext>
          </a:extLst>
        </p:spPr>
      </p:sp>
      <p:sp>
        <p:nvSpPr>
          <p:cNvPr id="1433603" name="Rectangle 3"/>
          <p:cNvSpPr>
            <a:spLocks noGrp="1" noChangeArrowheads="1"/>
          </p:cNvSpPr>
          <p:nvPr>
            <p:ph type="body" idx="1"/>
          </p:nvPr>
        </p:nvSpPr>
        <p:spPr>
          <a:xfrm>
            <a:off x="1326173" y="3232693"/>
            <a:ext cx="7286993" cy="3063124"/>
          </a:xfrm>
          <a:solidFill>
            <a:srgbClr val="FFFFFF"/>
          </a:solidFill>
          <a:ln>
            <a:solidFill>
              <a:srgbClr val="000000"/>
            </a:solidFill>
            <a:miter lim="800000"/>
            <a:headEnd/>
            <a:tailEnd/>
          </a:ln>
        </p:spPr>
        <p:txBody>
          <a:bodyPr lIns="91650" tIns="45825" rIns="91650" bIns="45825"/>
          <a:lstStyle/>
          <a:p>
            <a:pPr>
              <a:defRPr/>
            </a:pPr>
            <a:r>
              <a:rPr lang="en-US">
                <a:cs typeface="+mn-cs"/>
              </a:rPr>
              <a:t>Modeling means finding the appropriate representation for a system, that focuses on the issues at stake. Modeling paradigms include programming languages, hardware description languages or HDLs, flow/state diagrams and schematics.  There is no universal modeling scheme, except for very restricted domains. The issue is that systems are heterogeneous, i.e. with different components ov various nature (e.g., analog, digital. RF,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E963D28F-C235-3644-B2B3-8CDD335220D7}" type="slidenum">
              <a:rPr lang="en-US"/>
              <a:pPr>
                <a:defRPr/>
              </a:pPr>
              <a:t>8</a:t>
            </a:fld>
            <a:endParaRPr lang="en-US"/>
          </a:p>
        </p:txBody>
      </p:sp>
      <p:sp>
        <p:nvSpPr>
          <p:cNvPr id="15800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0035" name="Rectangle 3"/>
          <p:cNvSpPr>
            <a:spLocks noGrp="1" noChangeArrowheads="1"/>
          </p:cNvSpPr>
          <p:nvPr>
            <p:ph type="body" idx="1"/>
          </p:nvPr>
        </p:nvSpPr>
        <p:spPr/>
        <p:txBody>
          <a:bodyPr/>
          <a:lstStyle/>
          <a:p>
            <a:pPr>
              <a:defRPr/>
            </a:pPr>
            <a:r>
              <a:rPr lang="en-US">
                <a:cs typeface="+mn-cs"/>
              </a:rPr>
              <a:t>The famous philosopher Wittgenstein (early 1900)  explained how the limitations of a language relate to the limitation of communication.</a:t>
            </a:r>
          </a:p>
          <a:p>
            <a:pPr>
              <a:defRPr/>
            </a:pPr>
            <a:r>
              <a:rPr lang="en-US">
                <a:cs typeface="+mn-cs"/>
              </a:rPr>
              <a:t>In our case, we cannot synthesize what we cannot express.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CB57EDDE-F32E-4F46-8AED-6A9A45D355A1}" type="slidenum">
              <a:rPr lang="en-US"/>
              <a:pPr>
                <a:defRPr/>
              </a:pPr>
              <a:t>9</a:t>
            </a:fld>
            <a:endParaRPr lang="en-US"/>
          </a:p>
        </p:txBody>
      </p:sp>
      <p:sp>
        <p:nvSpPr>
          <p:cNvPr id="14397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39747" name="Rectangle 3"/>
          <p:cNvSpPr>
            <a:spLocks noGrp="1" noChangeArrowheads="1"/>
          </p:cNvSpPr>
          <p:nvPr>
            <p:ph type="body" idx="1"/>
          </p:nvPr>
        </p:nvSpPr>
        <p:spPr/>
        <p:txBody>
          <a:bodyPr/>
          <a:lstStyle/>
          <a:p>
            <a:pPr>
              <a:defRPr/>
            </a:pPr>
            <a:r>
              <a:rPr lang="en-US">
                <a:cs typeface="+mn-cs"/>
              </a:rPr>
              <a:t>Formal models have a well-defined syntax and semantics. Hence they provide a way of conveying the information about a circuit in a consistent way that can be unambiguously interpreted.</a:t>
            </a:r>
          </a:p>
          <a:p>
            <a:pPr>
              <a:defRPr/>
            </a:pPr>
            <a:r>
              <a:rPr lang="en-US">
                <a:cs typeface="+mn-cs"/>
              </a:rPr>
              <a:t>Thus automated tools can be designed to read, process  and write such models. </a:t>
            </a:r>
          </a:p>
          <a:p>
            <a:pPr>
              <a:defRPr/>
            </a:pPr>
            <a:r>
              <a:rPr lang="en-US">
                <a:cs typeface="+mn-cs"/>
              </a:rPr>
              <a:t>Conversely, informal circuit specifications, such as textual descriptions of the principles of operations of a computer in a natural language, have limited applications when CAD methods are used. In addition, informal descriptions of large-scale  circuits or systems  may be sources of misunderstanding.</a:t>
            </a:r>
          </a:p>
          <a:p>
            <a:pPr>
              <a:defRPr/>
            </a:pPr>
            <a:endParaRPr lang="en-US">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pPr lvl="0"/>
            <a:r>
              <a:rPr lang="en-US" noProof="0"/>
              <a:t>Click to edit Master title style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charset="0"/>
              <a:buNone/>
              <a:defRPr sz="2000"/>
            </a:lvl1pPr>
          </a:lstStyle>
          <a:p>
            <a:pPr lvl="0"/>
            <a:r>
              <a:rPr lang="en-US" noProof="0"/>
              <a:t>Click to edit Master subtitle style</a:t>
            </a:r>
          </a:p>
        </p:txBody>
      </p:sp>
      <p:sp>
        <p:nvSpPr>
          <p:cNvPr id="4" name="Rectangle 109"/>
          <p:cNvSpPr>
            <a:spLocks noGrp="1" noChangeArrowheads="1"/>
          </p:cNvSpPr>
          <p:nvPr>
            <p:ph type="ftr" sz="quarter" idx="10"/>
          </p:nvPr>
        </p:nvSpPr>
        <p:spPr>
          <a:xfrm>
            <a:off x="3124200" y="6245225"/>
            <a:ext cx="2895600" cy="476250"/>
          </a:xfrm>
        </p:spPr>
        <p:txBody>
          <a:bodyPr/>
          <a:lstStyle>
            <a:lvl1pPr>
              <a:defRPr smtClean="0"/>
            </a:lvl1pPr>
          </a:lstStyle>
          <a:p>
            <a:pPr>
              <a:defRPr/>
            </a:pPr>
            <a:r>
              <a:rPr lang="en-US"/>
              <a:t>(c)  Giovanni De Micheli</a:t>
            </a:r>
          </a:p>
        </p:txBody>
      </p:sp>
      <p:sp>
        <p:nvSpPr>
          <p:cNvPr id="5" name="Rectangle 110"/>
          <p:cNvSpPr>
            <a:spLocks noGrp="1" noChangeArrowheads="1"/>
          </p:cNvSpPr>
          <p:nvPr>
            <p:ph type="sldNum" sz="quarter" idx="11"/>
          </p:nvPr>
        </p:nvSpPr>
        <p:spPr>
          <a:xfrm>
            <a:off x="6553200" y="6245225"/>
            <a:ext cx="2133600" cy="476250"/>
          </a:xfrm>
        </p:spPr>
        <p:txBody>
          <a:bodyPr/>
          <a:lstStyle>
            <a:lvl1pPr>
              <a:defRPr smtClean="0"/>
            </a:lvl1pPr>
          </a:lstStyle>
          <a:p>
            <a:pPr>
              <a:defRPr/>
            </a:pPr>
            <a:fld id="{72DDD782-66A6-8D45-A7B5-133458FEA853}" type="slidenum">
              <a:rPr lang="en-US"/>
              <a:pPr>
                <a:defRPr/>
              </a:pPr>
              <a:t>‹#›</a:t>
            </a:fld>
            <a:endParaRPr lang="en-US"/>
          </a:p>
        </p:txBody>
      </p:sp>
    </p:spTree>
    <p:extLst>
      <p:ext uri="{BB962C8B-B14F-4D97-AF65-F5344CB8AC3E}">
        <p14:creationId xmlns:p14="http://schemas.microsoft.com/office/powerpoint/2010/main" val="422537104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pPr>
              <a:defRPr/>
            </a:pPr>
            <a:fld id="{657AADAD-AEF2-A040-96CD-F756C15AE43E}" type="slidenum">
              <a:rPr lang="en-US"/>
              <a:pPr>
                <a:defRPr/>
              </a:pPr>
              <a:t>‹#›</a:t>
            </a:fld>
            <a:endParaRPr lang="en-US"/>
          </a:p>
        </p:txBody>
      </p:sp>
    </p:spTree>
    <p:extLst>
      <p:ext uri="{BB962C8B-B14F-4D97-AF65-F5344CB8AC3E}">
        <p14:creationId xmlns:p14="http://schemas.microsoft.com/office/powerpoint/2010/main" val="164638709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pPr>
              <a:defRPr/>
            </a:pPr>
            <a:fld id="{928A4C9B-4B33-E948-BA3A-2923889908D9}" type="slidenum">
              <a:rPr lang="en-US"/>
              <a:pPr>
                <a:defRPr/>
              </a:pPr>
              <a:t>‹#›</a:t>
            </a:fld>
            <a:endParaRPr lang="en-US"/>
          </a:p>
        </p:txBody>
      </p:sp>
    </p:spTree>
    <p:extLst>
      <p:ext uri="{BB962C8B-B14F-4D97-AF65-F5344CB8AC3E}">
        <p14:creationId xmlns:p14="http://schemas.microsoft.com/office/powerpoint/2010/main" val="245623423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654550" y="1079500"/>
            <a:ext cx="4273550" cy="5207000"/>
          </a:xfrm>
        </p:spPr>
        <p:txBody>
          <a:bodyPr/>
          <a:lstStyle/>
          <a:p>
            <a:pPr lvl="0"/>
            <a:endParaRPr lang="en-US" noProof="0"/>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pPr>
              <a:defRPr/>
            </a:pPr>
            <a:fld id="{8C16B1AF-0800-1148-A0AB-8CBFB867C118}" type="slidenum">
              <a:rPr lang="en-US"/>
              <a:pPr>
                <a:defRPr/>
              </a:pPr>
              <a:t>‹#›</a:t>
            </a:fld>
            <a:endParaRPr lang="en-US"/>
          </a:p>
        </p:txBody>
      </p:sp>
    </p:spTree>
    <p:extLst>
      <p:ext uri="{BB962C8B-B14F-4D97-AF65-F5344CB8AC3E}">
        <p14:creationId xmlns:p14="http://schemas.microsoft.com/office/powerpoint/2010/main" val="231819775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pPr>
              <a:defRPr/>
            </a:pPr>
            <a:fld id="{B6191960-14DA-2248-8254-D19B37058B1C}" type="slidenum">
              <a:rPr lang="en-US"/>
              <a:pPr>
                <a:defRPr/>
              </a:pPr>
              <a:t>‹#›</a:t>
            </a:fld>
            <a:endParaRPr lang="en-US"/>
          </a:p>
        </p:txBody>
      </p:sp>
    </p:spTree>
    <p:extLst>
      <p:ext uri="{BB962C8B-B14F-4D97-AF65-F5344CB8AC3E}">
        <p14:creationId xmlns:p14="http://schemas.microsoft.com/office/powerpoint/2010/main" val="271408452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pPr>
              <a:defRPr/>
            </a:pPr>
            <a:fld id="{DC855B52-E9BE-FD45-B02C-6F45EA0D1C8E}" type="slidenum">
              <a:rPr lang="en-US"/>
              <a:pPr>
                <a:defRPr/>
              </a:pPr>
              <a:t>‹#›</a:t>
            </a:fld>
            <a:endParaRPr lang="en-US"/>
          </a:p>
        </p:txBody>
      </p:sp>
    </p:spTree>
    <p:extLst>
      <p:ext uri="{BB962C8B-B14F-4D97-AF65-F5344CB8AC3E}">
        <p14:creationId xmlns:p14="http://schemas.microsoft.com/office/powerpoint/2010/main" val="5441557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pPr>
              <a:defRPr/>
            </a:pPr>
            <a:fld id="{C0879936-FF40-1546-9674-00A22549926F}" type="slidenum">
              <a:rPr lang="en-US"/>
              <a:pPr>
                <a:defRPr/>
              </a:pPr>
              <a:t>‹#›</a:t>
            </a:fld>
            <a:endParaRPr lang="en-US"/>
          </a:p>
        </p:txBody>
      </p:sp>
    </p:spTree>
    <p:extLst>
      <p:ext uri="{BB962C8B-B14F-4D97-AF65-F5344CB8AC3E}">
        <p14:creationId xmlns:p14="http://schemas.microsoft.com/office/powerpoint/2010/main" val="278328539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pPr>
              <a:defRPr/>
            </a:pPr>
            <a:fld id="{47900AB1-A24F-E14A-9417-3164B6ED83BF}" type="slidenum">
              <a:rPr lang="en-US"/>
              <a:pPr>
                <a:defRPr/>
              </a:pPr>
              <a:t>‹#›</a:t>
            </a:fld>
            <a:endParaRPr lang="en-US"/>
          </a:p>
        </p:txBody>
      </p:sp>
    </p:spTree>
    <p:extLst>
      <p:ext uri="{BB962C8B-B14F-4D97-AF65-F5344CB8AC3E}">
        <p14:creationId xmlns:p14="http://schemas.microsoft.com/office/powerpoint/2010/main" val="240157702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pPr>
              <a:defRPr/>
            </a:pPr>
            <a:fld id="{71B844AC-2028-B644-941D-B64458127C8F}" type="slidenum">
              <a:rPr lang="en-US"/>
              <a:pPr>
                <a:defRPr/>
              </a:pPr>
              <a:t>‹#›</a:t>
            </a:fld>
            <a:endParaRPr lang="en-US"/>
          </a:p>
        </p:txBody>
      </p:sp>
    </p:spTree>
    <p:extLst>
      <p:ext uri="{BB962C8B-B14F-4D97-AF65-F5344CB8AC3E}">
        <p14:creationId xmlns:p14="http://schemas.microsoft.com/office/powerpoint/2010/main" val="282417228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pPr>
              <a:defRPr/>
            </a:pPr>
            <a:fld id="{E1CE2E6D-8BB3-1841-9455-66A629B35C49}" type="slidenum">
              <a:rPr lang="en-US"/>
              <a:pPr>
                <a:defRPr/>
              </a:pPr>
              <a:t>‹#›</a:t>
            </a:fld>
            <a:endParaRPr lang="en-US"/>
          </a:p>
        </p:txBody>
      </p:sp>
    </p:spTree>
    <p:extLst>
      <p:ext uri="{BB962C8B-B14F-4D97-AF65-F5344CB8AC3E}">
        <p14:creationId xmlns:p14="http://schemas.microsoft.com/office/powerpoint/2010/main" val="406278564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pPr>
              <a:defRPr/>
            </a:pPr>
            <a:fld id="{F6324F0A-EA17-FB45-B4F3-EDCEF077D967}" type="slidenum">
              <a:rPr lang="en-US"/>
              <a:pPr>
                <a:defRPr/>
              </a:pPr>
              <a:t>‹#›</a:t>
            </a:fld>
            <a:endParaRPr lang="en-US"/>
          </a:p>
        </p:txBody>
      </p:sp>
    </p:spTree>
    <p:extLst>
      <p:ext uri="{BB962C8B-B14F-4D97-AF65-F5344CB8AC3E}">
        <p14:creationId xmlns:p14="http://schemas.microsoft.com/office/powerpoint/2010/main" val="143475848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pPr>
              <a:defRPr/>
            </a:pPr>
            <a:fld id="{F78B4005-AEAB-A64F-8EEB-35C3CCAAA400}" type="slidenum">
              <a:rPr lang="en-US"/>
              <a:pPr>
                <a:defRPr/>
              </a:pPr>
              <a:t>‹#›</a:t>
            </a:fld>
            <a:endParaRPr lang="en-US"/>
          </a:p>
        </p:txBody>
      </p:sp>
    </p:spTree>
    <p:extLst>
      <p:ext uri="{BB962C8B-B14F-4D97-AF65-F5344CB8AC3E}">
        <p14:creationId xmlns:p14="http://schemas.microsoft.com/office/powerpoint/2010/main" val="377553387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8466" name="Rectangle 2"/>
          <p:cNvSpPr>
            <a:spLocks noGrp="1" noChangeArrowheads="1"/>
          </p:cNvSpPr>
          <p:nvPr>
            <p:ph type="title"/>
          </p:nvPr>
        </p:nvSpPr>
        <p:spPr bwMode="auto">
          <a:xfrm>
            <a:off x="241300" y="203200"/>
            <a:ext cx="8699500"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958467" name="Rectangle 3"/>
          <p:cNvSpPr>
            <a:spLocks noGrp="1" noChangeArrowheads="1"/>
          </p:cNvSpPr>
          <p:nvPr>
            <p:ph type="body" idx="1"/>
          </p:nvPr>
        </p:nvSpPr>
        <p:spPr bwMode="auto">
          <a:xfrm>
            <a:off x="228600" y="1079500"/>
            <a:ext cx="8699500" cy="5207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58482" name="Rectangle 18"/>
          <p:cNvSpPr>
            <a:spLocks noGrp="1" noChangeArrowheads="1"/>
          </p:cNvSpPr>
          <p:nvPr>
            <p:ph type="ftr" sz="quarter" idx="3"/>
          </p:nvPr>
        </p:nvSpPr>
        <p:spPr bwMode="auto">
          <a:xfrm>
            <a:off x="-76200" y="6356350"/>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cs typeface="+mn-cs"/>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67463"/>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smtClean="0">
                <a:cs typeface="+mn-cs"/>
              </a:defRPr>
            </a:lvl1pPr>
          </a:lstStyle>
          <a:p>
            <a:pPr>
              <a:defRPr/>
            </a:pPr>
            <a:fld id="{0E18EBE0-734F-0E44-9A49-0D60C9E0B1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ransition/>
  <p:hf hdr="0" dt="0"/>
  <p:txStyles>
    <p:titleStyle>
      <a:lvl1pPr algn="ctr" rtl="0" eaLnBrk="0" fontAlgn="base" hangingPunct="0">
        <a:lnSpc>
          <a:spcPct val="90000"/>
        </a:lnSpc>
        <a:spcBef>
          <a:spcPct val="0"/>
        </a:spcBef>
        <a:spcAft>
          <a:spcPct val="0"/>
        </a:spcAft>
        <a:defRPr sz="3200" b="1">
          <a:solidFill>
            <a:schemeClr val="hlink"/>
          </a:solidFill>
          <a:latin typeface="+mj-lt"/>
          <a:ea typeface="+mj-ea"/>
          <a:cs typeface="ＭＳ Ｐゴシック" charset="0"/>
        </a:defRPr>
      </a:lvl1pPr>
      <a:lvl2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6pPr>
      <a:lvl7pPr marL="9144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7pPr>
      <a:lvl8pPr marL="13716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8pPr>
      <a:lvl9pPr marL="18288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mn-ea"/>
          <a:cs typeface="ＭＳ Ｐゴシック" charset="0"/>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mn-ea"/>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mn-ea"/>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eaLnBrk="0" fontAlgn="base" hangingPunct="0">
        <a:spcBef>
          <a:spcPct val="20000"/>
        </a:spcBef>
        <a:spcAft>
          <a:spcPct val="0"/>
        </a:spcAft>
        <a:buChar char="•"/>
        <a:defRPr sz="1600">
          <a:solidFill>
            <a:schemeClr val="tx1"/>
          </a:solidFill>
          <a:latin typeface="+mn-lt"/>
          <a:ea typeface="+mn-ea"/>
        </a:defRPr>
      </a:lvl6pPr>
      <a:lvl7pPr marL="2971800" indent="-228600" algn="l" rtl="0" eaLnBrk="0" fontAlgn="base" hangingPunct="0">
        <a:spcBef>
          <a:spcPct val="20000"/>
        </a:spcBef>
        <a:spcAft>
          <a:spcPct val="0"/>
        </a:spcAft>
        <a:buChar char="•"/>
        <a:defRPr sz="1600">
          <a:solidFill>
            <a:schemeClr val="tx1"/>
          </a:solidFill>
          <a:latin typeface="+mn-lt"/>
          <a:ea typeface="+mn-ea"/>
        </a:defRPr>
      </a:lvl7pPr>
      <a:lvl8pPr marL="3429000" indent="-228600" algn="l" rtl="0" eaLnBrk="0" fontAlgn="base" hangingPunct="0">
        <a:spcBef>
          <a:spcPct val="20000"/>
        </a:spcBef>
        <a:spcAft>
          <a:spcPct val="0"/>
        </a:spcAft>
        <a:buChar char="•"/>
        <a:defRPr sz="1600">
          <a:solidFill>
            <a:schemeClr val="tx1"/>
          </a:solidFill>
          <a:latin typeface="+mn-lt"/>
          <a:ea typeface="+mn-ea"/>
        </a:defRPr>
      </a:lvl8pPr>
      <a:lvl9pPr marL="388620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2450" name="Rectangle 2"/>
          <p:cNvSpPr>
            <a:spLocks noGrp="1" noChangeArrowheads="1"/>
          </p:cNvSpPr>
          <p:nvPr>
            <p:ph type="ctrTitle"/>
          </p:nvPr>
        </p:nvSpPr>
        <p:spPr>
          <a:xfrm>
            <a:off x="179388" y="908050"/>
            <a:ext cx="8915400" cy="1474788"/>
          </a:xfrm>
        </p:spPr>
        <p:txBody>
          <a:bodyPr/>
          <a:lstStyle/>
          <a:p>
            <a:pPr>
              <a:lnSpc>
                <a:spcPct val="110000"/>
              </a:lnSpc>
              <a:defRPr/>
            </a:pPr>
            <a:r>
              <a:rPr lang="en-US" sz="3600" i="1">
                <a:solidFill>
                  <a:schemeClr val="accent2"/>
                </a:solidFill>
                <a:effectLst>
                  <a:outerShdw blurRad="38100" dist="38100" dir="2700000" algn="tl">
                    <a:srgbClr val="DDDDDD"/>
                  </a:outerShdw>
                </a:effectLst>
                <a:cs typeface="+mj-cs"/>
              </a:rPr>
              <a:t>Modeling Languages and Abstract Models</a:t>
            </a:r>
            <a:endParaRPr lang="en-US" sz="3600" i="1">
              <a:solidFill>
                <a:schemeClr val="accent2"/>
              </a:solidFill>
              <a:cs typeface="+mj-cs"/>
            </a:endParaRPr>
          </a:p>
        </p:txBody>
      </p:sp>
      <p:sp>
        <p:nvSpPr>
          <p:cNvPr id="1512451" name="Rectangle 3"/>
          <p:cNvSpPr>
            <a:spLocks noChangeArrowheads="1"/>
          </p:cNvSpPr>
          <p:nvPr/>
        </p:nvSpPr>
        <p:spPr bwMode="auto">
          <a:xfrm>
            <a:off x="1066800" y="304800"/>
            <a:ext cx="7086600" cy="297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nSpc>
                <a:spcPct val="0"/>
              </a:lnSpc>
              <a:spcBef>
                <a:spcPct val="30000"/>
              </a:spcBef>
              <a:buClr>
                <a:srgbClr val="660066"/>
              </a:buClr>
              <a:buSzPct val="85000"/>
              <a:buFont typeface="Monotype Sorts" charset="0"/>
              <a:buNone/>
              <a:defRPr/>
            </a:pPr>
            <a:r>
              <a:rPr lang="it-IT" sz="1600" b="1">
                <a:solidFill>
                  <a:schemeClr val="bg1"/>
                </a:solidFill>
                <a:effectLst>
                  <a:outerShdw blurRad="38100" dist="38100" dir="2700000" algn="tl">
                    <a:srgbClr val="DDDDDD"/>
                  </a:outerShdw>
                </a:effectLst>
                <a:cs typeface="+mn-cs"/>
              </a:rPr>
              <a:t> </a:t>
            </a:r>
          </a:p>
        </p:txBody>
      </p:sp>
      <p:sp>
        <p:nvSpPr>
          <p:cNvPr id="1512452" name="Rectangle 4"/>
          <p:cNvSpPr>
            <a:spLocks noGrp="1" noChangeArrowheads="1"/>
          </p:cNvSpPr>
          <p:nvPr/>
        </p:nvSpPr>
        <p:spPr bwMode="auto">
          <a:xfrm>
            <a:off x="498475" y="2859088"/>
            <a:ext cx="79248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a:defRPr/>
            </a:pPr>
            <a:r>
              <a:rPr lang="en-US" sz="3600" b="1" dirty="0"/>
              <a:t>Giovanni De </a:t>
            </a:r>
            <a:r>
              <a:rPr lang="en-US" sz="3600" b="1" dirty="0" err="1"/>
              <a:t>Micheli</a:t>
            </a:r>
            <a:endParaRPr lang="en-US" sz="3600" b="1" dirty="0"/>
          </a:p>
          <a:p>
            <a:pPr>
              <a:defRPr/>
            </a:pPr>
            <a:r>
              <a:rPr lang="en-US" sz="3200" b="1" i="1" dirty="0"/>
              <a:t>Integrated Systems Laboratory</a:t>
            </a:r>
          </a:p>
          <a:p>
            <a:pPr>
              <a:defRPr/>
            </a:pPr>
            <a:endParaRPr lang="en-US" sz="3200" b="1" i="1" dirty="0"/>
          </a:p>
        </p:txBody>
      </p:sp>
      <p:sp>
        <p:nvSpPr>
          <p:cNvPr id="1512453" name="Text Box 5"/>
          <p:cNvSpPr txBox="1">
            <a:spLocks noChangeArrowheads="1"/>
          </p:cNvSpPr>
          <p:nvPr/>
        </p:nvSpPr>
        <p:spPr bwMode="auto">
          <a:xfrm>
            <a:off x="698500" y="5980113"/>
            <a:ext cx="7891463" cy="549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200" b="1">
                <a:cs typeface="+mn-cs"/>
              </a:rPr>
              <a:t>This presentation can be used for non-commercial purposes as long as this note and the copyright footers are not removed</a:t>
            </a:r>
          </a:p>
          <a:p>
            <a:pPr>
              <a:spcBef>
                <a:spcPct val="50000"/>
              </a:spcBef>
              <a:defRPr/>
            </a:pPr>
            <a:r>
              <a:rPr lang="en-US" sz="1200" b="1">
                <a:cs typeface="+mn-cs"/>
              </a:rPr>
              <a:t>© Giovanni De Micheli – All rights reserved</a:t>
            </a:r>
          </a:p>
        </p:txBody>
      </p:sp>
      <p:sp>
        <p:nvSpPr>
          <p:cNvPr id="1512456" name="Line 8"/>
          <p:cNvSpPr>
            <a:spLocks noChangeShapeType="1"/>
          </p:cNvSpPr>
          <p:nvPr/>
        </p:nvSpPr>
        <p:spPr bwMode="auto">
          <a:xfrm>
            <a:off x="1020763" y="5745163"/>
            <a:ext cx="7278687" cy="7937"/>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pic>
        <p:nvPicPr>
          <p:cNvPr id="5128"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20D6DDAB-E013-EB4F-9A21-6E63875F43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2589" y="4764844"/>
            <a:ext cx="1539590" cy="866020"/>
          </a:xfrm>
          <a:prstGeom prst="rect">
            <a:avLst/>
          </a:prstGeom>
        </p:spPr>
      </p:pic>
      <p:pic>
        <p:nvPicPr>
          <p:cNvPr id="11" name="Picture 4" descr="isultati immagini per epfl lsi logo">
            <a:extLst>
              <a:ext uri="{FF2B5EF4-FFF2-40B4-BE49-F238E27FC236}">
                <a16:creationId xmlns:a16="http://schemas.microsoft.com/office/drawing/2014/main" id="{158116C6-7158-A643-B339-52732DE8646A}"/>
              </a:ext>
            </a:extLst>
          </p:cNvPr>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058127" y="4914864"/>
            <a:ext cx="1183131" cy="6507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39612B1C-E2C7-4045-8046-25E72BEF4372}" type="slidenum">
              <a:rPr lang="en-US"/>
              <a:pPr>
                <a:defRPr/>
              </a:pPr>
              <a:t>10</a:t>
            </a:fld>
            <a:endParaRPr lang="en-US"/>
          </a:p>
        </p:txBody>
      </p:sp>
      <p:sp>
        <p:nvSpPr>
          <p:cNvPr id="1363970" name="Rectangle 2"/>
          <p:cNvSpPr>
            <a:spLocks noGrp="1" noChangeArrowheads="1"/>
          </p:cNvSpPr>
          <p:nvPr>
            <p:ph type="title"/>
          </p:nvPr>
        </p:nvSpPr>
        <p:spPr/>
        <p:txBody>
          <a:bodyPr/>
          <a:lstStyle/>
          <a:p>
            <a:pPr>
              <a:defRPr/>
            </a:pPr>
            <a:r>
              <a:rPr lang="en-US">
                <a:cs typeface="+mj-cs"/>
              </a:rPr>
              <a:t>Hardware versus software models</a:t>
            </a:r>
          </a:p>
        </p:txBody>
      </p:sp>
      <p:sp>
        <p:nvSpPr>
          <p:cNvPr id="1363971" name="Rectangle 3"/>
          <p:cNvSpPr>
            <a:spLocks noGrp="1" noChangeArrowheads="1"/>
          </p:cNvSpPr>
          <p:nvPr>
            <p:ph type="body" idx="1"/>
          </p:nvPr>
        </p:nvSpPr>
        <p:spPr/>
        <p:txBody>
          <a:bodyPr/>
          <a:lstStyle/>
          <a:p>
            <a:pPr marL="342900" indent="-342900">
              <a:lnSpc>
                <a:spcPct val="90000"/>
              </a:lnSpc>
              <a:defRPr/>
            </a:pPr>
            <a:r>
              <a:rPr lang="en-US">
                <a:solidFill>
                  <a:schemeClr val="tx2"/>
                </a:solidFill>
                <a:cs typeface="+mn-cs"/>
              </a:rPr>
              <a:t>Hardware:</a:t>
            </a:r>
          </a:p>
          <a:p>
            <a:pPr marL="742950" lvl="1" indent="-285750">
              <a:lnSpc>
                <a:spcPct val="90000"/>
              </a:lnSpc>
              <a:defRPr/>
            </a:pPr>
            <a:r>
              <a:rPr lang="en-US" i="1"/>
              <a:t>Parallel </a:t>
            </a:r>
            <a:r>
              <a:rPr lang="en-US"/>
              <a:t>execution</a:t>
            </a:r>
          </a:p>
          <a:p>
            <a:pPr marL="742950" lvl="1" indent="-285750">
              <a:lnSpc>
                <a:spcPct val="90000"/>
              </a:lnSpc>
              <a:defRPr/>
            </a:pPr>
            <a:r>
              <a:rPr lang="en-US"/>
              <a:t>I/O ports, building blocks</a:t>
            </a:r>
          </a:p>
          <a:p>
            <a:pPr marL="742950" lvl="1" indent="-285750">
              <a:lnSpc>
                <a:spcPct val="90000"/>
              </a:lnSpc>
              <a:defRPr/>
            </a:pPr>
            <a:r>
              <a:rPr lang="en-US"/>
              <a:t>Exact event timing is </a:t>
            </a:r>
            <a:r>
              <a:rPr lang="en-US" i="1"/>
              <a:t>very </a:t>
            </a:r>
            <a:r>
              <a:rPr lang="en-US"/>
              <a:t>important</a:t>
            </a:r>
          </a:p>
          <a:p>
            <a:pPr marL="342900" indent="-342900">
              <a:lnSpc>
                <a:spcPct val="90000"/>
              </a:lnSpc>
              <a:defRPr/>
            </a:pPr>
            <a:r>
              <a:rPr lang="en-US">
                <a:solidFill>
                  <a:schemeClr val="tx2"/>
                </a:solidFill>
                <a:cs typeface="+mn-cs"/>
              </a:rPr>
              <a:t>Software:</a:t>
            </a:r>
          </a:p>
          <a:p>
            <a:pPr marL="742950" lvl="1" indent="-285750">
              <a:lnSpc>
                <a:spcPct val="90000"/>
              </a:lnSpc>
              <a:defRPr/>
            </a:pPr>
            <a:r>
              <a:rPr lang="en-US"/>
              <a:t>Sequential execution (usually)</a:t>
            </a:r>
          </a:p>
          <a:p>
            <a:pPr marL="742950" lvl="1" indent="-285750">
              <a:lnSpc>
                <a:spcPct val="90000"/>
              </a:lnSpc>
              <a:defRPr/>
            </a:pPr>
            <a:r>
              <a:rPr lang="en-US"/>
              <a:t>Structural information less important</a:t>
            </a:r>
          </a:p>
          <a:p>
            <a:pPr marL="742950" lvl="1" indent="-285750">
              <a:lnSpc>
                <a:spcPct val="90000"/>
              </a:lnSpc>
              <a:defRPr/>
            </a:pPr>
            <a:r>
              <a:rPr lang="en-US"/>
              <a:t>Exact event timing is </a:t>
            </a:r>
            <a:r>
              <a:rPr lang="en-US" i="1"/>
              <a:t>not </a:t>
            </a:r>
            <a:r>
              <a:rPr lang="en-US"/>
              <a:t>important</a:t>
            </a:r>
          </a:p>
          <a:p>
            <a:pPr marL="742950" lvl="1" indent="-285750">
              <a:lnSpc>
                <a:spcPct val="90000"/>
              </a:lnSpc>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397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397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397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39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17FE66ED-F4B0-2741-A044-C7A2C8EB339E}" type="slidenum">
              <a:rPr lang="en-US"/>
              <a:pPr>
                <a:defRPr/>
              </a:pPr>
              <a:t>11</a:t>
            </a:fld>
            <a:endParaRPr lang="en-US"/>
          </a:p>
        </p:txBody>
      </p:sp>
      <p:sp>
        <p:nvSpPr>
          <p:cNvPr id="1361922" name="Rectangle 2"/>
          <p:cNvSpPr>
            <a:spLocks noGrp="1" noChangeArrowheads="1"/>
          </p:cNvSpPr>
          <p:nvPr>
            <p:ph type="title"/>
          </p:nvPr>
        </p:nvSpPr>
        <p:spPr/>
        <p:txBody>
          <a:bodyPr/>
          <a:lstStyle/>
          <a:p>
            <a:pPr>
              <a:defRPr/>
            </a:pPr>
            <a:r>
              <a:rPr lang="en-US">
                <a:cs typeface="+mj-cs"/>
              </a:rPr>
              <a:t>Hardware Description Languages</a:t>
            </a:r>
          </a:p>
        </p:txBody>
      </p:sp>
      <p:sp>
        <p:nvSpPr>
          <p:cNvPr id="1361923" name="Rectangle 3"/>
          <p:cNvSpPr>
            <a:spLocks noGrp="1" noChangeArrowheads="1"/>
          </p:cNvSpPr>
          <p:nvPr>
            <p:ph type="body" idx="1"/>
          </p:nvPr>
        </p:nvSpPr>
        <p:spPr>
          <a:xfrm>
            <a:off x="144463" y="1068388"/>
            <a:ext cx="8666162" cy="4846637"/>
          </a:xfrm>
        </p:spPr>
        <p:txBody>
          <a:bodyPr/>
          <a:lstStyle/>
          <a:p>
            <a:pPr marL="342900" indent="-342900">
              <a:lnSpc>
                <a:spcPct val="130000"/>
              </a:lnSpc>
              <a:defRPr/>
            </a:pPr>
            <a:r>
              <a:rPr lang="en-US" dirty="0">
                <a:cs typeface="+mn-cs"/>
              </a:rPr>
              <a:t>Specialized languages with hardware design support</a:t>
            </a:r>
          </a:p>
          <a:p>
            <a:pPr marL="342900" indent="-342900">
              <a:lnSpc>
                <a:spcPct val="130000"/>
              </a:lnSpc>
              <a:defRPr/>
            </a:pPr>
            <a:r>
              <a:rPr lang="en-US" dirty="0">
                <a:cs typeface="+mn-cs"/>
              </a:rPr>
              <a:t>Multi-level abstraction:</a:t>
            </a:r>
          </a:p>
          <a:p>
            <a:pPr marL="742950" lvl="1" indent="-285750">
              <a:lnSpc>
                <a:spcPct val="130000"/>
              </a:lnSpc>
              <a:defRPr/>
            </a:pPr>
            <a:r>
              <a:rPr lang="en-US" dirty="0"/>
              <a:t>Behavior, RTL, structural</a:t>
            </a:r>
          </a:p>
          <a:p>
            <a:pPr marL="342900" indent="-342900">
              <a:lnSpc>
                <a:spcPct val="130000"/>
              </a:lnSpc>
              <a:defRPr/>
            </a:pPr>
            <a:r>
              <a:rPr lang="en-US" dirty="0">
                <a:cs typeface="+mn-cs"/>
              </a:rPr>
              <a:t>Support for simulation and synthesis</a:t>
            </a:r>
          </a:p>
          <a:p>
            <a:pPr marL="685800" lvl="1" indent="-342900">
              <a:lnSpc>
                <a:spcPct val="130000"/>
              </a:lnSpc>
              <a:defRPr/>
            </a:pPr>
            <a:r>
              <a:rPr lang="mr-IN" dirty="0">
                <a:cs typeface="+mn-cs"/>
              </a:rPr>
              <a:t>…</a:t>
            </a:r>
            <a:r>
              <a:rPr lang="en-US" dirty="0">
                <a:cs typeface="+mn-cs"/>
              </a:rPr>
              <a:t> but synthesis came in later</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913DACC8-9583-4347-9F06-575DB2F5B95E}" type="slidenum">
              <a:rPr lang="en-US"/>
              <a:pPr>
                <a:defRPr/>
              </a:pPr>
              <a:t>12</a:t>
            </a:fld>
            <a:endParaRPr lang="en-US"/>
          </a:p>
        </p:txBody>
      </p:sp>
      <p:sp>
        <p:nvSpPr>
          <p:cNvPr id="1362946" name="Rectangle 2"/>
          <p:cNvSpPr>
            <a:spLocks noGrp="1" noChangeArrowheads="1"/>
          </p:cNvSpPr>
          <p:nvPr>
            <p:ph type="title"/>
          </p:nvPr>
        </p:nvSpPr>
        <p:spPr>
          <a:xfrm>
            <a:off x="685800" y="141288"/>
            <a:ext cx="7772400" cy="776287"/>
          </a:xfrm>
        </p:spPr>
        <p:txBody>
          <a:bodyPr/>
          <a:lstStyle/>
          <a:p>
            <a:pPr>
              <a:defRPr/>
            </a:pPr>
            <a:r>
              <a:rPr lang="en-US">
                <a:cs typeface="+mj-cs"/>
              </a:rPr>
              <a:t>Software programming languages</a:t>
            </a:r>
          </a:p>
        </p:txBody>
      </p:sp>
      <p:sp>
        <p:nvSpPr>
          <p:cNvPr id="1362947" name="Rectangle 3"/>
          <p:cNvSpPr>
            <a:spLocks noGrp="1" noChangeArrowheads="1"/>
          </p:cNvSpPr>
          <p:nvPr>
            <p:ph type="body" idx="1"/>
          </p:nvPr>
        </p:nvSpPr>
        <p:spPr>
          <a:xfrm>
            <a:off x="395288" y="1141413"/>
            <a:ext cx="8062912" cy="4738687"/>
          </a:xfrm>
        </p:spPr>
        <p:txBody>
          <a:bodyPr/>
          <a:lstStyle/>
          <a:p>
            <a:pPr marL="342900" indent="-342900">
              <a:lnSpc>
                <a:spcPct val="90000"/>
              </a:lnSpc>
              <a:defRPr/>
            </a:pPr>
            <a:r>
              <a:rPr lang="en-US">
                <a:cs typeface="+mn-cs"/>
              </a:rPr>
              <a:t>Software </a:t>
            </a:r>
            <a:r>
              <a:rPr lang="en-US">
                <a:solidFill>
                  <a:schemeClr val="tx2"/>
                </a:solidFill>
                <a:cs typeface="+mn-cs"/>
              </a:rPr>
              <a:t>programming languages</a:t>
            </a:r>
            <a:r>
              <a:rPr lang="en-US">
                <a:cs typeface="+mn-cs"/>
              </a:rPr>
              <a:t> (C)  can model functional behavior:</a:t>
            </a:r>
            <a:endParaRPr lang="en-US" sz="2000">
              <a:cs typeface="+mn-cs"/>
            </a:endParaRPr>
          </a:p>
          <a:p>
            <a:pPr marL="742950" lvl="1" indent="-285750">
              <a:lnSpc>
                <a:spcPct val="90000"/>
              </a:lnSpc>
              <a:defRPr/>
            </a:pPr>
            <a:r>
              <a:rPr lang="en-US"/>
              <a:t>Example: processor models</a:t>
            </a:r>
          </a:p>
          <a:p>
            <a:pPr marL="342900" indent="-342900">
              <a:lnSpc>
                <a:spcPct val="90000"/>
              </a:lnSpc>
              <a:defRPr/>
            </a:pPr>
            <a:r>
              <a:rPr lang="en-US">
                <a:cs typeface="+mn-cs"/>
              </a:rPr>
              <a:t>Software language models support marginally design and synthesis:</a:t>
            </a:r>
          </a:p>
          <a:p>
            <a:pPr marL="742950" lvl="1" indent="-285750">
              <a:lnSpc>
                <a:spcPct val="90000"/>
              </a:lnSpc>
              <a:defRPr/>
            </a:pPr>
            <a:r>
              <a:rPr lang="en-US"/>
              <a:t>Unless extensions and overloading is used</a:t>
            </a:r>
          </a:p>
          <a:p>
            <a:pPr marL="742950" lvl="1" indent="-285750">
              <a:lnSpc>
                <a:spcPct val="90000"/>
              </a:lnSpc>
              <a:defRPr/>
            </a:pPr>
            <a:r>
              <a:rPr lang="en-US"/>
              <a:t>Example: </a:t>
            </a:r>
            <a:r>
              <a:rPr lang="en-US">
                <a:solidFill>
                  <a:schemeClr val="tx2"/>
                </a:solidFill>
              </a:rPr>
              <a:t>SystemC</a:t>
            </a:r>
          </a:p>
          <a:p>
            <a:pPr marL="342900" indent="-342900">
              <a:lnSpc>
                <a:spcPct val="90000"/>
              </a:lnSpc>
              <a:defRPr/>
            </a:pPr>
            <a:r>
              <a:rPr lang="en-US">
                <a:cs typeface="+mn-cs"/>
              </a:rPr>
              <a:t>Different paradigms for hardware and software</a:t>
            </a:r>
          </a:p>
          <a:p>
            <a:pPr marL="342900" indent="-342900">
              <a:lnSpc>
                <a:spcPct val="90000"/>
              </a:lnSpc>
              <a:defRPr/>
            </a:pPr>
            <a:r>
              <a:rPr lang="en-US">
                <a:cs typeface="+mn-cs"/>
              </a:rPr>
              <a:t>Strong trend in bridging the gap between software programming languages and HDLs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294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294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294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2947">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29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140B5614-61AF-1B4A-8883-8E248E899AFD}" type="slidenum">
              <a:rPr lang="en-US"/>
              <a:pPr>
                <a:defRPr/>
              </a:pPr>
              <a:t>13</a:t>
            </a:fld>
            <a:endParaRPr lang="en-US"/>
          </a:p>
        </p:txBody>
      </p:sp>
      <p:sp>
        <p:nvSpPr>
          <p:cNvPr id="1483778" name="Rectangle 2"/>
          <p:cNvSpPr>
            <a:spLocks noGrp="1" noChangeArrowheads="1"/>
          </p:cNvSpPr>
          <p:nvPr>
            <p:ph type="title"/>
          </p:nvPr>
        </p:nvSpPr>
        <p:spPr/>
        <p:txBody>
          <a:bodyPr/>
          <a:lstStyle/>
          <a:p>
            <a:pPr>
              <a:defRPr/>
            </a:pPr>
            <a:r>
              <a:rPr lang="en-US">
                <a:cs typeface="+mj-cs"/>
              </a:rPr>
              <a:t>Module 2</a:t>
            </a:r>
          </a:p>
        </p:txBody>
      </p:sp>
      <p:sp>
        <p:nvSpPr>
          <p:cNvPr id="1483779" name="Rectangle 3"/>
          <p:cNvSpPr>
            <a:spLocks noGrp="1" noChangeArrowheads="1"/>
          </p:cNvSpPr>
          <p:nvPr>
            <p:ph type="body" idx="1"/>
          </p:nvPr>
        </p:nvSpPr>
        <p:spPr/>
        <p:txBody>
          <a:bodyPr/>
          <a:lstStyle/>
          <a:p>
            <a:pPr>
              <a:defRPr/>
            </a:pPr>
            <a:r>
              <a:rPr lang="en-US" dirty="0">
                <a:cs typeface="+mn-cs"/>
              </a:rPr>
              <a:t>Objectives</a:t>
            </a:r>
          </a:p>
          <a:p>
            <a:pPr lvl="1">
              <a:defRPr/>
            </a:pPr>
            <a:r>
              <a:rPr lang="en-US" dirty="0"/>
              <a:t>Language </a:t>
            </a:r>
            <a:r>
              <a:rPr lang="en-US" dirty="0" err="1"/>
              <a:t>analysys</a:t>
            </a:r>
            <a:endParaRPr lang="en-US" dirty="0"/>
          </a:p>
          <a:p>
            <a:pPr lvl="1">
              <a:defRPr/>
            </a:pPr>
            <a:r>
              <a:rPr lang="en-US" dirty="0"/>
              <a:t>Procedural languages (Verilog)</a:t>
            </a:r>
          </a:p>
          <a:p>
            <a:pPr lvl="1">
              <a:defRPr/>
            </a:pPr>
            <a:r>
              <a:rPr lang="en-US" dirty="0"/>
              <a:t>Declarative languages (Silage)</a:t>
            </a:r>
          </a:p>
          <a:p>
            <a:pPr lvl="1">
              <a:defRPr/>
            </a:pPr>
            <a:r>
              <a:rPr lang="en-US" dirty="0"/>
              <a:t>Object-oriented languages (</a:t>
            </a:r>
            <a:r>
              <a:rPr lang="en-US" dirty="0" err="1"/>
              <a:t>SystemC</a:t>
            </a:r>
            <a:r>
              <a:rPr lang="en-US" dirty="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380C9DFA-B6E2-F041-AEDF-A783F4197E5F}" type="slidenum">
              <a:rPr lang="en-US"/>
              <a:pPr>
                <a:defRPr/>
              </a:pPr>
              <a:t>14</a:t>
            </a:fld>
            <a:endParaRPr lang="en-US"/>
          </a:p>
        </p:txBody>
      </p:sp>
      <p:sp>
        <p:nvSpPr>
          <p:cNvPr id="1364994" name="Rectangle 2"/>
          <p:cNvSpPr>
            <a:spLocks noGrp="1" noChangeArrowheads="1"/>
          </p:cNvSpPr>
          <p:nvPr>
            <p:ph type="title"/>
          </p:nvPr>
        </p:nvSpPr>
        <p:spPr/>
        <p:txBody>
          <a:bodyPr/>
          <a:lstStyle/>
          <a:p>
            <a:pPr>
              <a:defRPr/>
            </a:pPr>
            <a:r>
              <a:rPr lang="en-US">
                <a:cs typeface="+mj-cs"/>
              </a:rPr>
              <a:t>Language analysis</a:t>
            </a:r>
          </a:p>
        </p:txBody>
      </p:sp>
      <p:sp>
        <p:nvSpPr>
          <p:cNvPr id="1364995" name="Rectangle 3"/>
          <p:cNvSpPr>
            <a:spLocks noGrp="1" noChangeArrowheads="1"/>
          </p:cNvSpPr>
          <p:nvPr>
            <p:ph type="body" idx="1"/>
          </p:nvPr>
        </p:nvSpPr>
        <p:spPr/>
        <p:txBody>
          <a:bodyPr/>
          <a:lstStyle/>
          <a:p>
            <a:pPr marL="342900" indent="-342900">
              <a:lnSpc>
                <a:spcPct val="90000"/>
              </a:lnSpc>
              <a:defRPr/>
            </a:pPr>
            <a:r>
              <a:rPr lang="en-US">
                <a:solidFill>
                  <a:schemeClr val="tx2"/>
                </a:solidFill>
                <a:cs typeface="+mn-cs"/>
              </a:rPr>
              <a:t>Syntax:</a:t>
            </a:r>
          </a:p>
          <a:p>
            <a:pPr marL="742950" lvl="1" indent="-285750">
              <a:lnSpc>
                <a:spcPct val="90000"/>
              </a:lnSpc>
              <a:defRPr/>
            </a:pPr>
            <a:r>
              <a:rPr lang="en-US"/>
              <a:t>External look of a language</a:t>
            </a:r>
          </a:p>
          <a:p>
            <a:pPr marL="742950" lvl="1" indent="-285750">
              <a:lnSpc>
                <a:spcPct val="90000"/>
              </a:lnSpc>
              <a:defRPr/>
            </a:pPr>
            <a:r>
              <a:rPr lang="en-US"/>
              <a:t>Specified by a grammar</a:t>
            </a:r>
            <a:endParaRPr lang="en-US" sz="1800"/>
          </a:p>
          <a:p>
            <a:pPr marL="342900" indent="-342900">
              <a:lnSpc>
                <a:spcPct val="90000"/>
              </a:lnSpc>
              <a:defRPr/>
            </a:pPr>
            <a:r>
              <a:rPr lang="en-US">
                <a:solidFill>
                  <a:schemeClr val="tx2"/>
                </a:solidFill>
                <a:cs typeface="+mn-cs"/>
              </a:rPr>
              <a:t>Semantics:</a:t>
            </a:r>
          </a:p>
          <a:p>
            <a:pPr marL="742950" lvl="1" indent="-285750">
              <a:lnSpc>
                <a:spcPct val="90000"/>
              </a:lnSpc>
              <a:defRPr/>
            </a:pPr>
            <a:r>
              <a:rPr lang="en-US"/>
              <a:t>Meaning of a language</a:t>
            </a:r>
          </a:p>
          <a:p>
            <a:pPr marL="742950" lvl="1" indent="-285750">
              <a:lnSpc>
                <a:spcPct val="90000"/>
              </a:lnSpc>
              <a:defRPr/>
            </a:pPr>
            <a:r>
              <a:rPr lang="en-US"/>
              <a:t>Different ways of specifying it</a:t>
            </a:r>
          </a:p>
          <a:p>
            <a:pPr marL="342900" indent="-342900">
              <a:lnSpc>
                <a:spcPct val="90000"/>
              </a:lnSpc>
              <a:defRPr/>
            </a:pPr>
            <a:r>
              <a:rPr lang="en-US">
                <a:solidFill>
                  <a:schemeClr val="tx2"/>
                </a:solidFill>
                <a:cs typeface="+mn-cs"/>
              </a:rPr>
              <a:t>Pragmatics:</a:t>
            </a:r>
          </a:p>
          <a:p>
            <a:pPr marL="742950" lvl="1" indent="-285750">
              <a:lnSpc>
                <a:spcPct val="90000"/>
              </a:lnSpc>
              <a:defRPr/>
            </a:pPr>
            <a:r>
              <a:rPr lang="en-US"/>
              <a:t>Other aspects of the language</a:t>
            </a:r>
          </a:p>
          <a:p>
            <a:pPr marL="742950" lvl="1" indent="-285750">
              <a:lnSpc>
                <a:spcPct val="90000"/>
              </a:lnSpc>
              <a:defRPr/>
            </a:pPr>
            <a:r>
              <a:rPr lang="en-US"/>
              <a:t>Implementation issues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499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499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4995">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499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6499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49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9DE3AD27-5E9A-D841-8723-D70C9D28DE34}" type="slidenum">
              <a:rPr lang="en-US"/>
              <a:pPr>
                <a:defRPr/>
              </a:pPr>
              <a:t>15</a:t>
            </a:fld>
            <a:endParaRPr lang="en-US"/>
          </a:p>
        </p:txBody>
      </p:sp>
      <p:sp>
        <p:nvSpPr>
          <p:cNvPr id="1366018" name="Rectangle 2"/>
          <p:cNvSpPr>
            <a:spLocks noGrp="1" noChangeArrowheads="1"/>
          </p:cNvSpPr>
          <p:nvPr>
            <p:ph type="title"/>
          </p:nvPr>
        </p:nvSpPr>
        <p:spPr/>
        <p:txBody>
          <a:bodyPr/>
          <a:lstStyle/>
          <a:p>
            <a:pPr>
              <a:defRPr/>
            </a:pPr>
            <a:r>
              <a:rPr lang="en-US">
                <a:cs typeface="+mj-cs"/>
              </a:rPr>
              <a:t>Language analysis</a:t>
            </a:r>
          </a:p>
        </p:txBody>
      </p:sp>
      <p:sp>
        <p:nvSpPr>
          <p:cNvPr id="1366019" name="Rectangle 3"/>
          <p:cNvSpPr>
            <a:spLocks noGrp="1" noChangeArrowheads="1"/>
          </p:cNvSpPr>
          <p:nvPr>
            <p:ph type="body" idx="1"/>
          </p:nvPr>
        </p:nvSpPr>
        <p:spPr>
          <a:xfrm>
            <a:off x="254000" y="1089025"/>
            <a:ext cx="8699500" cy="4821238"/>
          </a:xfrm>
        </p:spPr>
        <p:txBody>
          <a:bodyPr/>
          <a:lstStyle/>
          <a:p>
            <a:pPr>
              <a:lnSpc>
                <a:spcPct val="110000"/>
              </a:lnSpc>
              <a:defRPr/>
            </a:pPr>
            <a:r>
              <a:rPr lang="en-US" i="1">
                <a:cs typeface="+mn-cs"/>
              </a:rPr>
              <a:t>Procedural </a:t>
            </a:r>
            <a:r>
              <a:rPr lang="en-US">
                <a:cs typeface="+mn-cs"/>
              </a:rPr>
              <a:t>languages:</a:t>
            </a:r>
          </a:p>
          <a:p>
            <a:pPr lvl="1">
              <a:defRPr/>
            </a:pPr>
            <a:r>
              <a:rPr lang="en-US" i="1"/>
              <a:t>Specify the action by a sequence of steps</a:t>
            </a:r>
          </a:p>
          <a:p>
            <a:pPr lvl="1">
              <a:defRPr/>
            </a:pPr>
            <a:r>
              <a:rPr lang="en-US" i="1"/>
              <a:t>Examples: C, Pascal, VHDL, Verilog</a:t>
            </a:r>
          </a:p>
          <a:p>
            <a:pPr>
              <a:lnSpc>
                <a:spcPct val="110000"/>
              </a:lnSpc>
              <a:defRPr/>
            </a:pPr>
            <a:r>
              <a:rPr lang="en-US" i="1">
                <a:cs typeface="+mn-cs"/>
              </a:rPr>
              <a:t>Declarative</a:t>
            </a:r>
            <a:r>
              <a:rPr lang="en-US">
                <a:cs typeface="+mn-cs"/>
              </a:rPr>
              <a:t> languages:</a:t>
            </a:r>
          </a:p>
          <a:p>
            <a:pPr lvl="1">
              <a:defRPr/>
            </a:pPr>
            <a:r>
              <a:rPr lang="en-US"/>
              <a:t>Specify the problem by a set of declaration</a:t>
            </a:r>
          </a:p>
          <a:p>
            <a:pPr lvl="1">
              <a:defRPr/>
            </a:pPr>
            <a:r>
              <a:rPr lang="en-US"/>
              <a:t>Example: Prolog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60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601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60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1EB59A0E-44DD-4245-AACA-8454BBB2A1A7}" type="slidenum">
              <a:rPr lang="en-US"/>
              <a:pPr>
                <a:defRPr/>
              </a:pPr>
              <a:t>16</a:t>
            </a:fld>
            <a:endParaRPr lang="en-US"/>
          </a:p>
        </p:txBody>
      </p:sp>
      <p:sp>
        <p:nvSpPr>
          <p:cNvPr id="1367042" name="Rectangle 2"/>
          <p:cNvSpPr>
            <a:spLocks noGrp="1" noChangeArrowheads="1"/>
          </p:cNvSpPr>
          <p:nvPr>
            <p:ph type="title"/>
          </p:nvPr>
        </p:nvSpPr>
        <p:spPr/>
        <p:txBody>
          <a:bodyPr/>
          <a:lstStyle/>
          <a:p>
            <a:pPr>
              <a:defRPr/>
            </a:pPr>
            <a:r>
              <a:rPr lang="en-US">
                <a:cs typeface="+mj-cs"/>
              </a:rPr>
              <a:t>Language analysis</a:t>
            </a:r>
          </a:p>
        </p:txBody>
      </p:sp>
      <p:sp>
        <p:nvSpPr>
          <p:cNvPr id="1367043" name="Rectangle 3"/>
          <p:cNvSpPr>
            <a:spLocks noGrp="1" noChangeArrowheads="1"/>
          </p:cNvSpPr>
          <p:nvPr>
            <p:ph type="body" idx="1"/>
          </p:nvPr>
        </p:nvSpPr>
        <p:spPr/>
        <p:txBody>
          <a:bodyPr/>
          <a:lstStyle/>
          <a:p>
            <a:pPr marL="342900" indent="-342900">
              <a:lnSpc>
                <a:spcPct val="90000"/>
              </a:lnSpc>
              <a:defRPr/>
            </a:pPr>
            <a:r>
              <a:rPr lang="en-US" i="1">
                <a:cs typeface="+mn-cs"/>
              </a:rPr>
              <a:t>Imperative Semantics:</a:t>
            </a:r>
          </a:p>
          <a:p>
            <a:pPr marL="742950" lvl="1" indent="-285750">
              <a:lnSpc>
                <a:spcPct val="90000"/>
              </a:lnSpc>
              <a:defRPr/>
            </a:pPr>
            <a:r>
              <a:rPr lang="en-US"/>
              <a:t>Dependence between the assignments and the values that variables can take</a:t>
            </a:r>
          </a:p>
          <a:p>
            <a:pPr marL="742950" lvl="1" indent="-285750">
              <a:lnSpc>
                <a:spcPct val="90000"/>
              </a:lnSpc>
              <a:defRPr/>
            </a:pPr>
            <a:r>
              <a:rPr lang="en-US"/>
              <a:t>Examples C, Pascal</a:t>
            </a:r>
          </a:p>
          <a:p>
            <a:pPr marL="342900" indent="-342900">
              <a:lnSpc>
                <a:spcPct val="90000"/>
              </a:lnSpc>
              <a:defRPr/>
            </a:pPr>
            <a:r>
              <a:rPr lang="en-US" i="1">
                <a:cs typeface="+mn-cs"/>
              </a:rPr>
              <a:t>Applicative semantics:</a:t>
            </a:r>
          </a:p>
          <a:p>
            <a:pPr marL="742950" lvl="1" indent="-285750">
              <a:lnSpc>
                <a:spcPct val="90000"/>
              </a:lnSpc>
              <a:defRPr/>
            </a:pPr>
            <a:r>
              <a:rPr lang="en-US"/>
              <a:t>Based on function invocation</a:t>
            </a:r>
          </a:p>
          <a:p>
            <a:pPr marL="742950" lvl="1" indent="-285750">
              <a:lnSpc>
                <a:spcPct val="90000"/>
              </a:lnSpc>
              <a:defRPr/>
            </a:pPr>
            <a:r>
              <a:rPr lang="en-US"/>
              <a:t>Examples: Lisp, Silage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70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704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70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8382047C-917B-0248-BCB6-3D9C3134D38C}" type="slidenum">
              <a:rPr lang="en-US"/>
              <a:pPr>
                <a:defRPr/>
              </a:pPr>
              <a:t>17</a:t>
            </a:fld>
            <a:endParaRPr lang="en-US"/>
          </a:p>
        </p:txBody>
      </p:sp>
      <p:sp>
        <p:nvSpPr>
          <p:cNvPr id="1368066" name="Rectangle 2"/>
          <p:cNvSpPr>
            <a:spLocks noGrp="1" noChangeArrowheads="1"/>
          </p:cNvSpPr>
          <p:nvPr>
            <p:ph type="title"/>
          </p:nvPr>
        </p:nvSpPr>
        <p:spPr/>
        <p:txBody>
          <a:bodyPr/>
          <a:lstStyle/>
          <a:p>
            <a:pPr>
              <a:defRPr/>
            </a:pPr>
            <a:r>
              <a:rPr lang="en-US">
                <a:cs typeface="+mj-cs"/>
              </a:rPr>
              <a:t>Hardware languages and views</a:t>
            </a:r>
          </a:p>
        </p:txBody>
      </p:sp>
      <p:sp>
        <p:nvSpPr>
          <p:cNvPr id="1368067" name="Rectangle 3"/>
          <p:cNvSpPr>
            <a:spLocks noGrp="1" noChangeArrowheads="1"/>
          </p:cNvSpPr>
          <p:nvPr>
            <p:ph type="body" idx="1"/>
          </p:nvPr>
        </p:nvSpPr>
        <p:spPr/>
        <p:txBody>
          <a:bodyPr/>
          <a:lstStyle/>
          <a:p>
            <a:pPr marL="342900" indent="-342900">
              <a:lnSpc>
                <a:spcPct val="90000"/>
              </a:lnSpc>
              <a:defRPr/>
            </a:pPr>
            <a:r>
              <a:rPr lang="en-US">
                <a:solidFill>
                  <a:schemeClr val="tx2"/>
                </a:solidFill>
                <a:cs typeface="+mn-cs"/>
              </a:rPr>
              <a:t>Physical view</a:t>
            </a:r>
            <a:r>
              <a:rPr lang="en-US">
                <a:cs typeface="+mn-cs"/>
              </a:rPr>
              <a:t>:</a:t>
            </a:r>
          </a:p>
          <a:p>
            <a:pPr marL="742950" lvl="1" indent="-285750">
              <a:lnSpc>
                <a:spcPct val="90000"/>
              </a:lnSpc>
              <a:defRPr/>
            </a:pPr>
            <a:r>
              <a:rPr lang="en-US"/>
              <a:t>Physical layout languages</a:t>
            </a:r>
          </a:p>
          <a:p>
            <a:pPr marL="742950" lvl="1" indent="-285750">
              <a:lnSpc>
                <a:spcPct val="90000"/>
              </a:lnSpc>
              <a:defRPr/>
            </a:pPr>
            <a:r>
              <a:rPr lang="en-US"/>
              <a:t>Declarative or procedural</a:t>
            </a:r>
          </a:p>
          <a:p>
            <a:pPr marL="342900" indent="-342900">
              <a:lnSpc>
                <a:spcPct val="90000"/>
              </a:lnSpc>
              <a:defRPr/>
            </a:pPr>
            <a:r>
              <a:rPr lang="en-US">
                <a:solidFill>
                  <a:schemeClr val="tx2"/>
                </a:solidFill>
                <a:cs typeface="+mn-cs"/>
              </a:rPr>
              <a:t>Structural view:</a:t>
            </a:r>
          </a:p>
          <a:p>
            <a:pPr marL="742950" lvl="1" indent="-285750">
              <a:lnSpc>
                <a:spcPct val="90000"/>
              </a:lnSpc>
              <a:defRPr/>
            </a:pPr>
            <a:r>
              <a:rPr lang="en-US"/>
              <a:t>Structural languages</a:t>
            </a:r>
          </a:p>
          <a:p>
            <a:pPr marL="742950" lvl="1" indent="-285750">
              <a:lnSpc>
                <a:spcPct val="90000"/>
              </a:lnSpc>
              <a:defRPr/>
            </a:pPr>
            <a:r>
              <a:rPr lang="en-US"/>
              <a:t>Declarative (with some procedural features)</a:t>
            </a:r>
          </a:p>
          <a:p>
            <a:pPr marL="342900" indent="-342900">
              <a:lnSpc>
                <a:spcPct val="90000"/>
              </a:lnSpc>
              <a:defRPr/>
            </a:pPr>
            <a:r>
              <a:rPr lang="en-US">
                <a:solidFill>
                  <a:schemeClr val="tx2"/>
                </a:solidFill>
                <a:cs typeface="+mn-cs"/>
              </a:rPr>
              <a:t>Behavioral view:</a:t>
            </a:r>
          </a:p>
          <a:p>
            <a:pPr marL="742950" lvl="1" indent="-285750">
              <a:lnSpc>
                <a:spcPct val="90000"/>
              </a:lnSpc>
              <a:defRPr/>
            </a:pPr>
            <a:r>
              <a:rPr lang="en-US"/>
              <a:t>Behavioral languages</a:t>
            </a:r>
          </a:p>
          <a:p>
            <a:pPr marL="742950" lvl="1" indent="-285750">
              <a:lnSpc>
                <a:spcPct val="90000"/>
              </a:lnSpc>
              <a:defRPr/>
            </a:pPr>
            <a:r>
              <a:rPr lang="en-US"/>
              <a:t>Mainly procedural</a:t>
            </a:r>
            <a:endParaRPr lang="en-US" sz="18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80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806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8067">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806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68067">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80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6C95A4B8-C9B7-1746-8F0A-E16C6D73AFE2}" type="slidenum">
              <a:rPr lang="en-US"/>
              <a:pPr>
                <a:defRPr/>
              </a:pPr>
              <a:t>18</a:t>
            </a:fld>
            <a:endParaRPr lang="en-US"/>
          </a:p>
        </p:txBody>
      </p:sp>
      <p:sp>
        <p:nvSpPr>
          <p:cNvPr id="1369090" name="Rectangle 2"/>
          <p:cNvSpPr>
            <a:spLocks noGrp="1" noChangeArrowheads="1"/>
          </p:cNvSpPr>
          <p:nvPr>
            <p:ph type="title"/>
          </p:nvPr>
        </p:nvSpPr>
        <p:spPr/>
        <p:txBody>
          <a:bodyPr/>
          <a:lstStyle/>
          <a:p>
            <a:pPr>
              <a:defRPr/>
            </a:pPr>
            <a:r>
              <a:rPr lang="en-US">
                <a:cs typeface="+mj-cs"/>
              </a:rPr>
              <a:t>Structural view</a:t>
            </a:r>
          </a:p>
        </p:txBody>
      </p:sp>
      <p:sp>
        <p:nvSpPr>
          <p:cNvPr id="1369091" name="Rectangle 3"/>
          <p:cNvSpPr>
            <a:spLocks noGrp="1" noChangeArrowheads="1"/>
          </p:cNvSpPr>
          <p:nvPr>
            <p:ph type="body" idx="1"/>
          </p:nvPr>
        </p:nvSpPr>
        <p:spPr/>
        <p:txBody>
          <a:bodyPr/>
          <a:lstStyle/>
          <a:p>
            <a:pPr>
              <a:defRPr/>
            </a:pPr>
            <a:r>
              <a:rPr lang="en-US">
                <a:cs typeface="+mn-cs"/>
              </a:rPr>
              <a:t>Composition of blocks</a:t>
            </a:r>
          </a:p>
          <a:p>
            <a:pPr>
              <a:defRPr/>
            </a:pPr>
            <a:r>
              <a:rPr lang="en-US">
                <a:cs typeface="+mn-cs"/>
              </a:rPr>
              <a:t>Encoding of a schematic</a:t>
            </a:r>
          </a:p>
          <a:p>
            <a:pPr>
              <a:defRPr/>
            </a:pPr>
            <a:r>
              <a:rPr lang="en-US">
                <a:cs typeface="+mn-cs"/>
              </a:rPr>
              <a:t>Incidence structure</a:t>
            </a:r>
          </a:p>
          <a:p>
            <a:pPr>
              <a:defRPr/>
            </a:pPr>
            <a:r>
              <a:rPr lang="en-US">
                <a:cs typeface="+mn-cs"/>
              </a:rPr>
              <a:t>Hierarchy and instantiation</a:t>
            </a:r>
          </a:p>
          <a:p>
            <a:pPr>
              <a:defRPr/>
            </a:pPr>
            <a:r>
              <a:rPr lang="en-US">
                <a:cs typeface="+mn-cs"/>
              </a:rPr>
              <a:t>HDL examples:</a:t>
            </a:r>
          </a:p>
          <a:p>
            <a:pPr lvl="1">
              <a:defRPr/>
            </a:pPr>
            <a:r>
              <a:rPr lang="en-US"/>
              <a:t>VHDL, Verilog HDL,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3"/>
          <p:cNvSpPr>
            <a:spLocks noGrp="1"/>
          </p:cNvSpPr>
          <p:nvPr>
            <p:ph type="ftr" sz="quarter" idx="10"/>
          </p:nvPr>
        </p:nvSpPr>
        <p:spPr/>
        <p:txBody>
          <a:bodyPr/>
          <a:lstStyle/>
          <a:p>
            <a:pPr>
              <a:defRPr/>
            </a:pPr>
            <a:r>
              <a:rPr lang="en-US"/>
              <a:t>(c)  Giovanni De Micheli</a:t>
            </a:r>
          </a:p>
        </p:txBody>
      </p:sp>
      <p:sp>
        <p:nvSpPr>
          <p:cNvPr id="31" name="Slide Number Placeholder 4"/>
          <p:cNvSpPr>
            <a:spLocks noGrp="1"/>
          </p:cNvSpPr>
          <p:nvPr>
            <p:ph type="sldNum" sz="quarter" idx="11"/>
          </p:nvPr>
        </p:nvSpPr>
        <p:spPr/>
        <p:txBody>
          <a:bodyPr/>
          <a:lstStyle/>
          <a:p>
            <a:pPr>
              <a:defRPr/>
            </a:pPr>
            <a:fld id="{944C238F-3E0C-5243-B17D-0BB716CFC04E}" type="slidenum">
              <a:rPr lang="en-US"/>
              <a:pPr>
                <a:defRPr/>
              </a:pPr>
              <a:t>19</a:t>
            </a:fld>
            <a:endParaRPr lang="en-US"/>
          </a:p>
        </p:txBody>
      </p:sp>
      <p:sp>
        <p:nvSpPr>
          <p:cNvPr id="1370114" name="Rectangle 2"/>
          <p:cNvSpPr>
            <a:spLocks noGrp="1" noChangeArrowheads="1"/>
          </p:cNvSpPr>
          <p:nvPr>
            <p:ph type="title"/>
          </p:nvPr>
        </p:nvSpPr>
        <p:spPr>
          <a:xfrm>
            <a:off x="241300" y="115888"/>
            <a:ext cx="8699500" cy="685800"/>
          </a:xfrm>
        </p:spPr>
        <p:txBody>
          <a:bodyPr/>
          <a:lstStyle/>
          <a:p>
            <a:pPr>
              <a:defRPr/>
            </a:pPr>
            <a:r>
              <a:rPr lang="en-US">
                <a:cs typeface="+mj-cs"/>
              </a:rPr>
              <a:t>Example</a:t>
            </a:r>
            <a:br>
              <a:rPr lang="en-US">
                <a:cs typeface="+mj-cs"/>
              </a:rPr>
            </a:br>
            <a:r>
              <a:rPr lang="en-US" sz="2400">
                <a:cs typeface="+mj-cs"/>
              </a:rPr>
              <a:t>(half adder)</a:t>
            </a:r>
          </a:p>
        </p:txBody>
      </p:sp>
      <p:grpSp>
        <p:nvGrpSpPr>
          <p:cNvPr id="41988" name="Group 29"/>
          <p:cNvGrpSpPr>
            <a:grpSpLocks/>
          </p:cNvGrpSpPr>
          <p:nvPr/>
        </p:nvGrpSpPr>
        <p:grpSpPr bwMode="auto">
          <a:xfrm>
            <a:off x="838200" y="2209800"/>
            <a:ext cx="7848600" cy="3733800"/>
            <a:chOff x="528" y="1392"/>
            <a:chExt cx="4944" cy="2352"/>
          </a:xfrm>
        </p:grpSpPr>
        <p:sp>
          <p:nvSpPr>
            <p:cNvPr id="1370115" name="Rectangle 3"/>
            <p:cNvSpPr>
              <a:spLocks noChangeArrowheads="1"/>
            </p:cNvSpPr>
            <p:nvPr/>
          </p:nvSpPr>
          <p:spPr bwMode="auto">
            <a:xfrm>
              <a:off x="912" y="1392"/>
              <a:ext cx="3888" cy="235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16" name="Text Box 4"/>
            <p:cNvSpPr txBox="1">
              <a:spLocks noChangeArrowheads="1"/>
            </p:cNvSpPr>
            <p:nvPr/>
          </p:nvSpPr>
          <p:spPr bwMode="auto">
            <a:xfrm>
              <a:off x="2256" y="1488"/>
              <a:ext cx="1488" cy="306"/>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Black" charset="0"/>
                  <a:cs typeface="+mn-cs"/>
                </a:rPr>
                <a:t>HALF_ADDER</a:t>
              </a:r>
            </a:p>
          </p:txBody>
        </p:sp>
        <p:sp>
          <p:nvSpPr>
            <p:cNvPr id="1370117" name="AutoShape 5"/>
            <p:cNvSpPr>
              <a:spLocks noChangeArrowheads="1"/>
            </p:cNvSpPr>
            <p:nvPr/>
          </p:nvSpPr>
          <p:spPr bwMode="auto">
            <a:xfrm rot="10800000">
              <a:off x="2544" y="2928"/>
              <a:ext cx="816" cy="384"/>
            </a:xfrm>
            <a:prstGeom prst="flowChartOnlineStorage">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18" name="AutoShape 6"/>
            <p:cNvSpPr>
              <a:spLocks noChangeArrowheads="1"/>
            </p:cNvSpPr>
            <p:nvPr/>
          </p:nvSpPr>
          <p:spPr bwMode="auto">
            <a:xfrm>
              <a:off x="2544" y="2016"/>
              <a:ext cx="816" cy="384"/>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cxnSp>
          <p:nvCxnSpPr>
            <p:cNvPr id="1370119" name="AutoShape 7"/>
            <p:cNvCxnSpPr>
              <a:cxnSpLocks noChangeShapeType="1"/>
              <a:stCxn id="1370115" idx="1"/>
              <a:endCxn id="1370115" idx="1"/>
            </p:cNvCxnSpPr>
            <p:nvPr/>
          </p:nvCxnSpPr>
          <p:spPr bwMode="auto">
            <a:xfrm>
              <a:off x="912" y="2568"/>
              <a:ext cx="0" cy="0"/>
            </a:xfrm>
            <a:prstGeom prst="straightConnector1">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cxnSp>
        <p:sp>
          <p:nvSpPr>
            <p:cNvPr id="1370120" name="Arc 8"/>
            <p:cNvSpPr>
              <a:spLocks/>
            </p:cNvSpPr>
            <p:nvPr/>
          </p:nvSpPr>
          <p:spPr bwMode="auto">
            <a:xfrm>
              <a:off x="2304" y="2930"/>
              <a:ext cx="240" cy="364"/>
            </a:xfrm>
            <a:custGeom>
              <a:avLst/>
              <a:gdLst>
                <a:gd name="G0" fmla="+- 0 0 0"/>
                <a:gd name="G1" fmla="+- 18596 0 0"/>
                <a:gd name="G2" fmla="+- 21600 0 0"/>
                <a:gd name="T0" fmla="*/ 10988 w 21600"/>
                <a:gd name="T1" fmla="*/ 0 h 38105"/>
                <a:gd name="T2" fmla="*/ 9271 w 21600"/>
                <a:gd name="T3" fmla="*/ 38105 h 38105"/>
                <a:gd name="T4" fmla="*/ 0 w 21600"/>
                <a:gd name="T5" fmla="*/ 18596 h 38105"/>
              </a:gdLst>
              <a:ahLst/>
              <a:cxnLst>
                <a:cxn ang="0">
                  <a:pos x="T0" y="T1"/>
                </a:cxn>
                <a:cxn ang="0">
                  <a:pos x="T2" y="T3"/>
                </a:cxn>
                <a:cxn ang="0">
                  <a:pos x="T4" y="T5"/>
                </a:cxn>
              </a:cxnLst>
              <a:rect l="0" t="0" r="r" b="b"/>
              <a:pathLst>
                <a:path w="21600" h="38105" fill="none" extrusionOk="0">
                  <a:moveTo>
                    <a:pt x="10988" y="-1"/>
                  </a:moveTo>
                  <a:cubicBezTo>
                    <a:pt x="17564" y="3885"/>
                    <a:pt x="21600" y="10956"/>
                    <a:pt x="21600" y="18596"/>
                  </a:cubicBezTo>
                  <a:cubicBezTo>
                    <a:pt x="21600" y="26933"/>
                    <a:pt x="16801" y="34526"/>
                    <a:pt x="9271" y="38105"/>
                  </a:cubicBezTo>
                </a:path>
                <a:path w="21600" h="38105" stroke="0" extrusionOk="0">
                  <a:moveTo>
                    <a:pt x="10988" y="-1"/>
                  </a:moveTo>
                  <a:cubicBezTo>
                    <a:pt x="17564" y="3885"/>
                    <a:pt x="21600" y="10956"/>
                    <a:pt x="21600" y="18596"/>
                  </a:cubicBezTo>
                  <a:cubicBezTo>
                    <a:pt x="21600" y="26933"/>
                    <a:pt x="16801" y="34526"/>
                    <a:pt x="9271" y="38105"/>
                  </a:cubicBezTo>
                  <a:lnTo>
                    <a:pt x="0" y="18596"/>
                  </a:lnTo>
                  <a:close/>
                </a:path>
              </a:pathLst>
            </a:cu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1" name="Line 9"/>
            <p:cNvSpPr>
              <a:spLocks noChangeShapeType="1"/>
            </p:cNvSpPr>
            <p:nvPr/>
          </p:nvSpPr>
          <p:spPr bwMode="auto">
            <a:xfrm flipH="1">
              <a:off x="1968" y="3024"/>
              <a:ext cx="52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2" name="Line 10"/>
            <p:cNvSpPr>
              <a:spLocks noChangeShapeType="1"/>
            </p:cNvSpPr>
            <p:nvPr/>
          </p:nvSpPr>
          <p:spPr bwMode="auto">
            <a:xfrm flipH="1">
              <a:off x="912" y="2256"/>
              <a:ext cx="163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3" name="Line 11"/>
            <p:cNvSpPr>
              <a:spLocks noChangeShapeType="1"/>
            </p:cNvSpPr>
            <p:nvPr/>
          </p:nvSpPr>
          <p:spPr bwMode="auto">
            <a:xfrm flipH="1">
              <a:off x="912" y="2112"/>
              <a:ext cx="163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4" name="Line 12"/>
            <p:cNvSpPr>
              <a:spLocks noChangeShapeType="1"/>
            </p:cNvSpPr>
            <p:nvPr/>
          </p:nvSpPr>
          <p:spPr bwMode="auto">
            <a:xfrm flipV="1">
              <a:off x="1968" y="2352"/>
              <a:ext cx="0" cy="6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5" name="Line 13"/>
            <p:cNvSpPr>
              <a:spLocks noChangeShapeType="1"/>
            </p:cNvSpPr>
            <p:nvPr/>
          </p:nvSpPr>
          <p:spPr bwMode="auto">
            <a:xfrm flipV="1">
              <a:off x="1968" y="2112"/>
              <a:ext cx="0" cy="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6" name="Line 14"/>
            <p:cNvSpPr>
              <a:spLocks noChangeShapeType="1"/>
            </p:cNvSpPr>
            <p:nvPr/>
          </p:nvSpPr>
          <p:spPr bwMode="auto">
            <a:xfrm flipH="1">
              <a:off x="1632" y="3216"/>
              <a:ext cx="86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7" name="Line 15"/>
            <p:cNvSpPr>
              <a:spLocks noChangeShapeType="1"/>
            </p:cNvSpPr>
            <p:nvPr/>
          </p:nvSpPr>
          <p:spPr bwMode="auto">
            <a:xfrm>
              <a:off x="1632" y="2112"/>
              <a:ext cx="0" cy="110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8" name="Line 16"/>
            <p:cNvSpPr>
              <a:spLocks noChangeShapeType="1"/>
            </p:cNvSpPr>
            <p:nvPr/>
          </p:nvSpPr>
          <p:spPr bwMode="auto">
            <a:xfrm>
              <a:off x="3360" y="2208"/>
              <a:ext cx="144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29" name="Line 17"/>
            <p:cNvSpPr>
              <a:spLocks noChangeShapeType="1"/>
            </p:cNvSpPr>
            <p:nvPr/>
          </p:nvSpPr>
          <p:spPr bwMode="auto">
            <a:xfrm>
              <a:off x="3360" y="3120"/>
              <a:ext cx="144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0130" name="Text Box 18"/>
            <p:cNvSpPr txBox="1">
              <a:spLocks noChangeArrowheads="1"/>
            </p:cNvSpPr>
            <p:nvPr/>
          </p:nvSpPr>
          <p:spPr bwMode="auto">
            <a:xfrm>
              <a:off x="528" y="1968"/>
              <a:ext cx="192" cy="23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endParaRPr lang="fr-FR" sz="1800">
                <a:solidFill>
                  <a:schemeClr val="tx2"/>
                </a:solidFill>
                <a:latin typeface="Arial" charset="0"/>
                <a:cs typeface="+mn-cs"/>
              </a:endParaRPr>
            </a:p>
          </p:txBody>
        </p:sp>
        <p:sp>
          <p:nvSpPr>
            <p:cNvPr id="1370131" name="Text Box 19"/>
            <p:cNvSpPr txBox="1">
              <a:spLocks noChangeArrowheads="1"/>
            </p:cNvSpPr>
            <p:nvPr/>
          </p:nvSpPr>
          <p:spPr bwMode="auto">
            <a:xfrm>
              <a:off x="672" y="1968"/>
              <a:ext cx="192"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a</a:t>
              </a:r>
            </a:p>
          </p:txBody>
        </p:sp>
        <p:sp>
          <p:nvSpPr>
            <p:cNvPr id="1370132" name="Text Box 20"/>
            <p:cNvSpPr txBox="1">
              <a:spLocks noChangeArrowheads="1"/>
            </p:cNvSpPr>
            <p:nvPr/>
          </p:nvSpPr>
          <p:spPr bwMode="auto">
            <a:xfrm>
              <a:off x="672" y="2160"/>
              <a:ext cx="192"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b</a:t>
              </a:r>
            </a:p>
          </p:txBody>
        </p:sp>
        <p:sp>
          <p:nvSpPr>
            <p:cNvPr id="1370133" name="Text Box 21"/>
            <p:cNvSpPr txBox="1">
              <a:spLocks noChangeArrowheads="1"/>
            </p:cNvSpPr>
            <p:nvPr/>
          </p:nvSpPr>
          <p:spPr bwMode="auto">
            <a:xfrm>
              <a:off x="4704" y="2112"/>
              <a:ext cx="768"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carry</a:t>
              </a:r>
            </a:p>
          </p:txBody>
        </p:sp>
        <p:sp>
          <p:nvSpPr>
            <p:cNvPr id="1370134" name="Text Box 22"/>
            <p:cNvSpPr txBox="1">
              <a:spLocks noChangeArrowheads="1"/>
            </p:cNvSpPr>
            <p:nvPr/>
          </p:nvSpPr>
          <p:spPr bwMode="auto">
            <a:xfrm>
              <a:off x="4656" y="3024"/>
              <a:ext cx="768"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sum</a:t>
              </a:r>
            </a:p>
          </p:txBody>
        </p:sp>
        <p:sp>
          <p:nvSpPr>
            <p:cNvPr id="1370135" name="Text Box 23"/>
            <p:cNvSpPr txBox="1">
              <a:spLocks noChangeArrowheads="1"/>
            </p:cNvSpPr>
            <p:nvPr/>
          </p:nvSpPr>
          <p:spPr bwMode="auto">
            <a:xfrm>
              <a:off x="2544" y="2160"/>
              <a:ext cx="192" cy="23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370136" name="Text Box 24"/>
            <p:cNvSpPr txBox="1">
              <a:spLocks noChangeArrowheads="1"/>
            </p:cNvSpPr>
            <p:nvPr/>
          </p:nvSpPr>
          <p:spPr bwMode="auto">
            <a:xfrm>
              <a:off x="2544" y="2016"/>
              <a:ext cx="192" cy="23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370137" name="Text Box 25"/>
            <p:cNvSpPr txBox="1">
              <a:spLocks noChangeArrowheads="1"/>
            </p:cNvSpPr>
            <p:nvPr/>
          </p:nvSpPr>
          <p:spPr bwMode="auto">
            <a:xfrm>
              <a:off x="2688" y="3072"/>
              <a:ext cx="192" cy="23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370138" name="Text Box 26"/>
            <p:cNvSpPr txBox="1">
              <a:spLocks noChangeArrowheads="1"/>
            </p:cNvSpPr>
            <p:nvPr/>
          </p:nvSpPr>
          <p:spPr bwMode="auto">
            <a:xfrm>
              <a:off x="2688" y="2928"/>
              <a:ext cx="192" cy="23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370139" name="Text Box 27"/>
            <p:cNvSpPr txBox="1">
              <a:spLocks noChangeArrowheads="1"/>
            </p:cNvSpPr>
            <p:nvPr/>
          </p:nvSpPr>
          <p:spPr bwMode="auto">
            <a:xfrm>
              <a:off x="2832" y="3024"/>
              <a:ext cx="480"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G2</a:t>
              </a:r>
            </a:p>
          </p:txBody>
        </p:sp>
        <p:sp>
          <p:nvSpPr>
            <p:cNvPr id="1370140" name="Text Box 28"/>
            <p:cNvSpPr txBox="1">
              <a:spLocks noChangeArrowheads="1"/>
            </p:cNvSpPr>
            <p:nvPr/>
          </p:nvSpPr>
          <p:spPr bwMode="auto">
            <a:xfrm>
              <a:off x="2784" y="2112"/>
              <a:ext cx="384" cy="261"/>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G1</a:t>
              </a:r>
            </a:p>
          </p:txBody>
        </p:sp>
      </p:gr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BDB72999-7432-944A-A4AB-C241B0BEDEF5}" type="slidenum">
              <a:rPr lang="en-US"/>
              <a:pPr>
                <a:defRPr/>
              </a:pPr>
              <a:t>2</a:t>
            </a:fld>
            <a:endParaRPr lang="en-US"/>
          </a:p>
        </p:txBody>
      </p:sp>
      <p:sp>
        <p:nvSpPr>
          <p:cNvPr id="1358850" name="Rectangle 2"/>
          <p:cNvSpPr>
            <a:spLocks noGrp="1" noChangeArrowheads="1"/>
          </p:cNvSpPr>
          <p:nvPr>
            <p:ph type="title"/>
          </p:nvPr>
        </p:nvSpPr>
        <p:spPr/>
        <p:txBody>
          <a:bodyPr/>
          <a:lstStyle/>
          <a:p>
            <a:pPr>
              <a:defRPr/>
            </a:pPr>
            <a:r>
              <a:rPr lang="en-US">
                <a:cs typeface="+mj-cs"/>
              </a:rPr>
              <a:t>Module 1</a:t>
            </a:r>
          </a:p>
        </p:txBody>
      </p:sp>
      <p:sp>
        <p:nvSpPr>
          <p:cNvPr id="1358851" name="Rectangle 3"/>
          <p:cNvSpPr>
            <a:spLocks noGrp="1" noChangeArrowheads="1"/>
          </p:cNvSpPr>
          <p:nvPr>
            <p:ph type="body" idx="1"/>
          </p:nvPr>
        </p:nvSpPr>
        <p:spPr/>
        <p:txBody>
          <a:bodyPr/>
          <a:lstStyle/>
          <a:p>
            <a:pPr>
              <a:lnSpc>
                <a:spcPct val="110000"/>
              </a:lnSpc>
              <a:defRPr/>
            </a:pPr>
            <a:r>
              <a:rPr lang="en-US">
                <a:cs typeface="+mn-cs"/>
              </a:rPr>
              <a:t>Objective</a:t>
            </a:r>
          </a:p>
          <a:p>
            <a:pPr lvl="1">
              <a:defRPr/>
            </a:pPr>
            <a:r>
              <a:rPr lang="en-US"/>
              <a:t>Modeling requirements in systems</a:t>
            </a:r>
          </a:p>
          <a:p>
            <a:pPr lvl="1">
              <a:defRPr/>
            </a:pPr>
            <a:r>
              <a:rPr lang="en-US"/>
              <a:t>Modeling styles</a:t>
            </a:r>
          </a:p>
          <a:p>
            <a:pPr lvl="1">
              <a:buFont typeface="Monotype Sorts" charset="0"/>
              <a:buNone/>
              <a:defRPr/>
            </a:pPr>
            <a:endParaRPr 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oter Placeholder 3"/>
          <p:cNvSpPr>
            <a:spLocks noGrp="1"/>
          </p:cNvSpPr>
          <p:nvPr>
            <p:ph type="ftr" sz="quarter" idx="10"/>
          </p:nvPr>
        </p:nvSpPr>
        <p:spPr/>
        <p:txBody>
          <a:bodyPr/>
          <a:lstStyle/>
          <a:p>
            <a:pPr>
              <a:defRPr/>
            </a:pPr>
            <a:r>
              <a:rPr lang="en-US"/>
              <a:t>(c)  Giovanni De Micheli</a:t>
            </a:r>
          </a:p>
        </p:txBody>
      </p:sp>
      <p:sp>
        <p:nvSpPr>
          <p:cNvPr id="30" name="Slide Number Placeholder 4"/>
          <p:cNvSpPr>
            <a:spLocks noGrp="1"/>
          </p:cNvSpPr>
          <p:nvPr>
            <p:ph type="sldNum" sz="quarter" idx="11"/>
          </p:nvPr>
        </p:nvSpPr>
        <p:spPr/>
        <p:txBody>
          <a:bodyPr/>
          <a:lstStyle/>
          <a:p>
            <a:pPr>
              <a:defRPr/>
            </a:pPr>
            <a:fld id="{CE70E751-BE11-544A-936E-3C017F6D9C4B}" type="slidenum">
              <a:rPr lang="en-US"/>
              <a:pPr>
                <a:defRPr/>
              </a:pPr>
              <a:t>20</a:t>
            </a:fld>
            <a:endParaRPr lang="en-US"/>
          </a:p>
        </p:txBody>
      </p:sp>
      <p:sp>
        <p:nvSpPr>
          <p:cNvPr id="1371138" name="Rectangle 2"/>
          <p:cNvSpPr>
            <a:spLocks noGrp="1" noChangeArrowheads="1"/>
          </p:cNvSpPr>
          <p:nvPr>
            <p:ph type="title"/>
          </p:nvPr>
        </p:nvSpPr>
        <p:spPr>
          <a:xfrm>
            <a:off x="233363" y="0"/>
            <a:ext cx="8707437" cy="847725"/>
          </a:xfrm>
        </p:spPr>
        <p:txBody>
          <a:bodyPr/>
          <a:lstStyle/>
          <a:p>
            <a:pPr>
              <a:defRPr/>
            </a:pPr>
            <a:r>
              <a:rPr lang="en-US">
                <a:cs typeface="+mj-cs"/>
              </a:rPr>
              <a:t>Verilog example</a:t>
            </a:r>
            <a:br>
              <a:rPr lang="en-US">
                <a:cs typeface="+mj-cs"/>
              </a:rPr>
            </a:br>
            <a:r>
              <a:rPr lang="en-US">
                <a:cs typeface="+mj-cs"/>
              </a:rPr>
              <a:t>s</a:t>
            </a:r>
            <a:r>
              <a:rPr lang="en-US" sz="2400">
                <a:cs typeface="+mj-cs"/>
              </a:rPr>
              <a:t>tructural representation</a:t>
            </a:r>
          </a:p>
        </p:txBody>
      </p:sp>
      <p:sp>
        <p:nvSpPr>
          <p:cNvPr id="1371139" name="Rectangle 3"/>
          <p:cNvSpPr>
            <a:spLocks noGrp="1" noChangeArrowheads="1"/>
          </p:cNvSpPr>
          <p:nvPr>
            <p:ph type="body" idx="1"/>
          </p:nvPr>
        </p:nvSpPr>
        <p:spPr/>
        <p:txBody>
          <a:bodyPr/>
          <a:lstStyle/>
          <a:p>
            <a:pPr marL="342900" indent="-342900">
              <a:buFont typeface="Monotype Sorts" charset="0"/>
              <a:buNone/>
              <a:defRPr/>
            </a:pPr>
            <a:r>
              <a:rPr lang="en-US" sz="2000" dirty="0">
                <a:cs typeface="+mn-cs"/>
              </a:rPr>
              <a:t>module 	HALF_ADDER (a , b , carry , sum);</a:t>
            </a:r>
          </a:p>
          <a:p>
            <a:pPr marL="342900" indent="-342900">
              <a:buFont typeface="Monotype Sorts" charset="0"/>
              <a:buNone/>
              <a:defRPr/>
            </a:pPr>
            <a:r>
              <a:rPr lang="en-US" sz="2000" dirty="0">
                <a:cs typeface="+mn-cs"/>
              </a:rPr>
              <a:t>		input      a , b;</a:t>
            </a:r>
          </a:p>
          <a:p>
            <a:pPr marL="342900" indent="-342900">
              <a:buFont typeface="Monotype Sorts" charset="0"/>
              <a:buNone/>
              <a:defRPr/>
            </a:pPr>
            <a:r>
              <a:rPr lang="en-US" sz="2000" dirty="0">
                <a:cs typeface="+mn-cs"/>
              </a:rPr>
              <a:t>		output   carry, sum;</a:t>
            </a:r>
          </a:p>
          <a:p>
            <a:pPr marL="742950" lvl="1" indent="-285750">
              <a:buFont typeface="Monotype Sorts" charset="0"/>
              <a:buNone/>
              <a:defRPr/>
            </a:pPr>
            <a:r>
              <a:rPr lang="en-US" sz="1800" dirty="0"/>
              <a:t>		</a:t>
            </a:r>
            <a:r>
              <a:rPr lang="en-US" sz="2000" dirty="0"/>
              <a:t>and</a:t>
            </a:r>
          </a:p>
          <a:p>
            <a:pPr marL="342900" indent="-342900">
              <a:buFont typeface="Monotype Sorts" charset="0"/>
              <a:buNone/>
              <a:defRPr/>
            </a:pPr>
            <a:r>
              <a:rPr lang="en-US" sz="2000" dirty="0">
                <a:cs typeface="+mn-cs"/>
              </a:rPr>
              <a:t>			g1 (carry, a , b);</a:t>
            </a:r>
          </a:p>
          <a:p>
            <a:pPr marL="342900" indent="-342900">
              <a:buFont typeface="Monotype Sorts" charset="0"/>
              <a:buNone/>
              <a:defRPr/>
            </a:pPr>
            <a:r>
              <a:rPr lang="en-US" sz="2000" dirty="0">
                <a:cs typeface="+mn-cs"/>
              </a:rPr>
              <a:t>		</a:t>
            </a:r>
            <a:r>
              <a:rPr lang="en-US" sz="2000" dirty="0" err="1">
                <a:cs typeface="+mn-cs"/>
              </a:rPr>
              <a:t>xor</a:t>
            </a:r>
            <a:endParaRPr lang="en-US" sz="2000" dirty="0">
              <a:cs typeface="+mn-cs"/>
            </a:endParaRPr>
          </a:p>
          <a:p>
            <a:pPr marL="342900" indent="-342900">
              <a:buFont typeface="Monotype Sorts" charset="0"/>
              <a:buNone/>
              <a:defRPr/>
            </a:pPr>
            <a:r>
              <a:rPr lang="en-US" sz="2000" dirty="0">
                <a:cs typeface="+mn-cs"/>
              </a:rPr>
              <a:t>			g2 (sum, a , b);</a:t>
            </a:r>
          </a:p>
          <a:p>
            <a:pPr marL="342900" indent="-342900">
              <a:buFont typeface="Monotype Sorts" charset="0"/>
              <a:buNone/>
              <a:defRPr/>
            </a:pPr>
            <a:r>
              <a:rPr lang="en-US" sz="2000" dirty="0" err="1">
                <a:cs typeface="+mn-cs"/>
              </a:rPr>
              <a:t>endmodule</a:t>
            </a:r>
            <a:endParaRPr lang="en-US" sz="2000" dirty="0">
              <a:cs typeface="+mn-cs"/>
            </a:endParaRPr>
          </a:p>
          <a:p>
            <a:pPr marL="342900" indent="-342900">
              <a:defRPr/>
            </a:pPr>
            <a:endParaRPr lang="en-US" sz="2000" dirty="0">
              <a:cs typeface="+mn-cs"/>
            </a:endParaRPr>
          </a:p>
          <a:p>
            <a:pPr marL="342900" indent="-342900">
              <a:defRPr/>
            </a:pPr>
            <a:endParaRPr lang="en-US" sz="2000" dirty="0">
              <a:cs typeface="+mn-cs"/>
            </a:endParaRPr>
          </a:p>
        </p:txBody>
      </p:sp>
      <p:sp>
        <p:nvSpPr>
          <p:cNvPr id="1371142" name="Rectangle 6"/>
          <p:cNvSpPr>
            <a:spLocks noChangeArrowheads="1"/>
          </p:cNvSpPr>
          <p:nvPr/>
        </p:nvSpPr>
        <p:spPr bwMode="auto">
          <a:xfrm>
            <a:off x="3817938" y="1617663"/>
            <a:ext cx="4586287" cy="253047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44" name="AutoShape 8"/>
          <p:cNvSpPr>
            <a:spLocks noChangeArrowheads="1"/>
          </p:cNvSpPr>
          <p:nvPr/>
        </p:nvSpPr>
        <p:spPr bwMode="auto">
          <a:xfrm rot="10800000">
            <a:off x="5743575" y="3117850"/>
            <a:ext cx="962025" cy="412750"/>
          </a:xfrm>
          <a:prstGeom prst="flowChartOnlineStorage">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45" name="AutoShape 9"/>
          <p:cNvSpPr>
            <a:spLocks noChangeArrowheads="1"/>
          </p:cNvSpPr>
          <p:nvPr/>
        </p:nvSpPr>
        <p:spPr bwMode="auto">
          <a:xfrm>
            <a:off x="5743575" y="2136775"/>
            <a:ext cx="962025" cy="41275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cxnSp>
        <p:nvCxnSpPr>
          <p:cNvPr id="1371146" name="AutoShape 10"/>
          <p:cNvCxnSpPr>
            <a:cxnSpLocks noChangeShapeType="1"/>
            <a:stCxn id="1371142" idx="1"/>
            <a:endCxn id="1371142" idx="1"/>
          </p:cNvCxnSpPr>
          <p:nvPr/>
        </p:nvCxnSpPr>
        <p:spPr bwMode="auto">
          <a:xfrm>
            <a:off x="3817938" y="2882900"/>
            <a:ext cx="0" cy="0"/>
          </a:xfrm>
          <a:prstGeom prst="straightConnector1">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cxnSp>
      <p:sp>
        <p:nvSpPr>
          <p:cNvPr id="1371147" name="Arc 11"/>
          <p:cNvSpPr>
            <a:spLocks/>
          </p:cNvSpPr>
          <p:nvPr/>
        </p:nvSpPr>
        <p:spPr bwMode="auto">
          <a:xfrm>
            <a:off x="5459413" y="3119438"/>
            <a:ext cx="284162" cy="392112"/>
          </a:xfrm>
          <a:custGeom>
            <a:avLst/>
            <a:gdLst>
              <a:gd name="G0" fmla="+- 0 0 0"/>
              <a:gd name="G1" fmla="+- 18596 0 0"/>
              <a:gd name="G2" fmla="+- 21600 0 0"/>
              <a:gd name="T0" fmla="*/ 10988 w 21600"/>
              <a:gd name="T1" fmla="*/ 0 h 38105"/>
              <a:gd name="T2" fmla="*/ 9271 w 21600"/>
              <a:gd name="T3" fmla="*/ 38105 h 38105"/>
              <a:gd name="T4" fmla="*/ 0 w 21600"/>
              <a:gd name="T5" fmla="*/ 18596 h 38105"/>
            </a:gdLst>
            <a:ahLst/>
            <a:cxnLst>
              <a:cxn ang="0">
                <a:pos x="T0" y="T1"/>
              </a:cxn>
              <a:cxn ang="0">
                <a:pos x="T2" y="T3"/>
              </a:cxn>
              <a:cxn ang="0">
                <a:pos x="T4" y="T5"/>
              </a:cxn>
            </a:cxnLst>
            <a:rect l="0" t="0" r="r" b="b"/>
            <a:pathLst>
              <a:path w="21600" h="38105" fill="none" extrusionOk="0">
                <a:moveTo>
                  <a:pt x="10988" y="-1"/>
                </a:moveTo>
                <a:cubicBezTo>
                  <a:pt x="17564" y="3885"/>
                  <a:pt x="21600" y="10956"/>
                  <a:pt x="21600" y="18596"/>
                </a:cubicBezTo>
                <a:cubicBezTo>
                  <a:pt x="21600" y="26933"/>
                  <a:pt x="16801" y="34526"/>
                  <a:pt x="9271" y="38105"/>
                </a:cubicBezTo>
              </a:path>
              <a:path w="21600" h="38105" stroke="0" extrusionOk="0">
                <a:moveTo>
                  <a:pt x="10988" y="-1"/>
                </a:moveTo>
                <a:cubicBezTo>
                  <a:pt x="17564" y="3885"/>
                  <a:pt x="21600" y="10956"/>
                  <a:pt x="21600" y="18596"/>
                </a:cubicBezTo>
                <a:cubicBezTo>
                  <a:pt x="21600" y="26933"/>
                  <a:pt x="16801" y="34526"/>
                  <a:pt x="9271" y="38105"/>
                </a:cubicBezTo>
                <a:lnTo>
                  <a:pt x="0" y="18596"/>
                </a:lnTo>
                <a:close/>
              </a:path>
            </a:pathLst>
          </a:cu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48" name="Line 12"/>
          <p:cNvSpPr>
            <a:spLocks noChangeShapeType="1"/>
          </p:cNvSpPr>
          <p:nvPr/>
        </p:nvSpPr>
        <p:spPr bwMode="auto">
          <a:xfrm flipH="1">
            <a:off x="5064125" y="3221038"/>
            <a:ext cx="622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49" name="Line 13"/>
          <p:cNvSpPr>
            <a:spLocks noChangeShapeType="1"/>
          </p:cNvSpPr>
          <p:nvPr/>
        </p:nvSpPr>
        <p:spPr bwMode="auto">
          <a:xfrm flipH="1">
            <a:off x="3817938" y="2395538"/>
            <a:ext cx="1925637"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0" name="Line 14"/>
          <p:cNvSpPr>
            <a:spLocks noChangeShapeType="1"/>
          </p:cNvSpPr>
          <p:nvPr/>
        </p:nvSpPr>
        <p:spPr bwMode="auto">
          <a:xfrm flipH="1">
            <a:off x="3817938" y="2239963"/>
            <a:ext cx="1925637"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1" name="Line 15"/>
          <p:cNvSpPr>
            <a:spLocks noChangeShapeType="1"/>
          </p:cNvSpPr>
          <p:nvPr/>
        </p:nvSpPr>
        <p:spPr bwMode="auto">
          <a:xfrm flipV="1">
            <a:off x="5064125" y="2498725"/>
            <a:ext cx="0" cy="72231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2" name="Line 16"/>
          <p:cNvSpPr>
            <a:spLocks noChangeShapeType="1"/>
          </p:cNvSpPr>
          <p:nvPr/>
        </p:nvSpPr>
        <p:spPr bwMode="auto">
          <a:xfrm flipV="1">
            <a:off x="5064125" y="2239963"/>
            <a:ext cx="0" cy="1031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3" name="Line 17"/>
          <p:cNvSpPr>
            <a:spLocks noChangeShapeType="1"/>
          </p:cNvSpPr>
          <p:nvPr/>
        </p:nvSpPr>
        <p:spPr bwMode="auto">
          <a:xfrm flipH="1">
            <a:off x="4667250" y="3427413"/>
            <a:ext cx="101917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4" name="Line 18"/>
          <p:cNvSpPr>
            <a:spLocks noChangeShapeType="1"/>
          </p:cNvSpPr>
          <p:nvPr/>
        </p:nvSpPr>
        <p:spPr bwMode="auto">
          <a:xfrm>
            <a:off x="4667250" y="2239963"/>
            <a:ext cx="0" cy="118745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5" name="Line 19"/>
          <p:cNvSpPr>
            <a:spLocks noChangeShapeType="1"/>
          </p:cNvSpPr>
          <p:nvPr/>
        </p:nvSpPr>
        <p:spPr bwMode="auto">
          <a:xfrm>
            <a:off x="6705600" y="2343150"/>
            <a:ext cx="16986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6" name="Line 20"/>
          <p:cNvSpPr>
            <a:spLocks noChangeShapeType="1"/>
          </p:cNvSpPr>
          <p:nvPr/>
        </p:nvSpPr>
        <p:spPr bwMode="auto">
          <a:xfrm>
            <a:off x="6705600" y="3324225"/>
            <a:ext cx="16986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1157" name="Text Box 21"/>
          <p:cNvSpPr txBox="1">
            <a:spLocks noChangeArrowheads="1"/>
          </p:cNvSpPr>
          <p:nvPr/>
        </p:nvSpPr>
        <p:spPr bwMode="auto">
          <a:xfrm>
            <a:off x="3365500" y="2084388"/>
            <a:ext cx="22701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endParaRPr lang="fr-FR" sz="1800">
              <a:solidFill>
                <a:schemeClr val="tx2"/>
              </a:solidFill>
              <a:latin typeface="Arial" charset="0"/>
              <a:cs typeface="+mn-cs"/>
            </a:endParaRPr>
          </a:p>
        </p:txBody>
      </p:sp>
      <p:sp>
        <p:nvSpPr>
          <p:cNvPr id="1371158" name="Text Box 22"/>
          <p:cNvSpPr txBox="1">
            <a:spLocks noChangeArrowheads="1"/>
          </p:cNvSpPr>
          <p:nvPr/>
        </p:nvSpPr>
        <p:spPr bwMode="auto">
          <a:xfrm>
            <a:off x="3721010" y="1952090"/>
            <a:ext cx="379413" cy="36933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square">
            <a:spAutoFit/>
          </a:bodyPr>
          <a:lstStyle/>
          <a:p>
            <a:pPr>
              <a:spcBef>
                <a:spcPct val="50000"/>
              </a:spcBef>
              <a:defRPr/>
            </a:pPr>
            <a:r>
              <a:rPr lang="en-US" sz="1800" dirty="0">
                <a:solidFill>
                  <a:schemeClr val="tx2"/>
                </a:solidFill>
                <a:latin typeface="Arial Black" charset="0"/>
                <a:cs typeface="+mn-cs"/>
              </a:rPr>
              <a:t>a</a:t>
            </a:r>
          </a:p>
        </p:txBody>
      </p:sp>
      <p:sp>
        <p:nvSpPr>
          <p:cNvPr id="1371159" name="Text Box 23"/>
          <p:cNvSpPr txBox="1">
            <a:spLocks noChangeArrowheads="1"/>
          </p:cNvSpPr>
          <p:nvPr/>
        </p:nvSpPr>
        <p:spPr bwMode="auto">
          <a:xfrm>
            <a:off x="3805629" y="2379663"/>
            <a:ext cx="22701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dirty="0">
                <a:solidFill>
                  <a:schemeClr val="tx2"/>
                </a:solidFill>
                <a:latin typeface="Arial Black" charset="0"/>
                <a:cs typeface="+mn-cs"/>
              </a:rPr>
              <a:t>b</a:t>
            </a:r>
          </a:p>
        </p:txBody>
      </p:sp>
      <p:sp>
        <p:nvSpPr>
          <p:cNvPr id="1371160" name="Text Box 24"/>
          <p:cNvSpPr txBox="1">
            <a:spLocks noChangeArrowheads="1"/>
          </p:cNvSpPr>
          <p:nvPr/>
        </p:nvSpPr>
        <p:spPr bwMode="auto">
          <a:xfrm>
            <a:off x="7591425" y="2024063"/>
            <a:ext cx="9064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carry</a:t>
            </a:r>
          </a:p>
        </p:txBody>
      </p:sp>
      <p:sp>
        <p:nvSpPr>
          <p:cNvPr id="1371161" name="Text Box 25"/>
          <p:cNvSpPr txBox="1">
            <a:spLocks noChangeArrowheads="1"/>
          </p:cNvSpPr>
          <p:nvPr/>
        </p:nvSpPr>
        <p:spPr bwMode="auto">
          <a:xfrm>
            <a:off x="7688263" y="3017838"/>
            <a:ext cx="904875"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sum</a:t>
            </a:r>
          </a:p>
        </p:txBody>
      </p:sp>
      <p:sp>
        <p:nvSpPr>
          <p:cNvPr id="1371162" name="Text Box 26"/>
          <p:cNvSpPr txBox="1">
            <a:spLocks noChangeArrowheads="1"/>
          </p:cNvSpPr>
          <p:nvPr/>
        </p:nvSpPr>
        <p:spPr bwMode="auto">
          <a:xfrm>
            <a:off x="5743575" y="2290763"/>
            <a:ext cx="225425"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371163" name="Text Box 27"/>
          <p:cNvSpPr txBox="1">
            <a:spLocks noChangeArrowheads="1"/>
          </p:cNvSpPr>
          <p:nvPr/>
        </p:nvSpPr>
        <p:spPr bwMode="auto">
          <a:xfrm>
            <a:off x="5743575" y="2136775"/>
            <a:ext cx="225425"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371164" name="Text Box 28"/>
          <p:cNvSpPr txBox="1">
            <a:spLocks noChangeArrowheads="1"/>
          </p:cNvSpPr>
          <p:nvPr/>
        </p:nvSpPr>
        <p:spPr bwMode="auto">
          <a:xfrm>
            <a:off x="5913438" y="3273425"/>
            <a:ext cx="225425"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371165" name="Text Box 29"/>
          <p:cNvSpPr txBox="1">
            <a:spLocks noChangeArrowheads="1"/>
          </p:cNvSpPr>
          <p:nvPr/>
        </p:nvSpPr>
        <p:spPr bwMode="auto">
          <a:xfrm>
            <a:off x="5913438" y="3117850"/>
            <a:ext cx="225425"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371166" name="Text Box 30"/>
          <p:cNvSpPr txBox="1">
            <a:spLocks noChangeArrowheads="1"/>
          </p:cNvSpPr>
          <p:nvPr/>
        </p:nvSpPr>
        <p:spPr bwMode="auto">
          <a:xfrm>
            <a:off x="6083300" y="3221038"/>
            <a:ext cx="565150"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G2</a:t>
            </a:r>
          </a:p>
        </p:txBody>
      </p:sp>
      <p:sp>
        <p:nvSpPr>
          <p:cNvPr id="1371167" name="Text Box 31"/>
          <p:cNvSpPr txBox="1">
            <a:spLocks noChangeArrowheads="1"/>
          </p:cNvSpPr>
          <p:nvPr/>
        </p:nvSpPr>
        <p:spPr bwMode="auto">
          <a:xfrm>
            <a:off x="6026150" y="2152650"/>
            <a:ext cx="839788"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G1</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66CE3CBF-E720-5942-BE82-F57E0E658225}" type="slidenum">
              <a:rPr lang="en-US"/>
              <a:pPr>
                <a:defRPr/>
              </a:pPr>
              <a:t>21</a:t>
            </a:fld>
            <a:endParaRPr lang="en-US"/>
          </a:p>
        </p:txBody>
      </p:sp>
      <p:sp>
        <p:nvSpPr>
          <p:cNvPr id="1372162" name="Rectangle 2"/>
          <p:cNvSpPr>
            <a:spLocks noGrp="1" noChangeArrowheads="1"/>
          </p:cNvSpPr>
          <p:nvPr>
            <p:ph type="title"/>
          </p:nvPr>
        </p:nvSpPr>
        <p:spPr>
          <a:xfrm>
            <a:off x="241300" y="109538"/>
            <a:ext cx="8699500" cy="685800"/>
          </a:xfrm>
        </p:spPr>
        <p:txBody>
          <a:bodyPr/>
          <a:lstStyle/>
          <a:p>
            <a:pPr>
              <a:defRPr/>
            </a:pPr>
            <a:r>
              <a:rPr lang="en-US">
                <a:cs typeface="+mj-cs"/>
              </a:rPr>
              <a:t>Behavioral view</a:t>
            </a:r>
            <a:br>
              <a:rPr lang="en-US">
                <a:cs typeface="+mj-cs"/>
              </a:rPr>
            </a:br>
            <a:r>
              <a:rPr lang="en-US" sz="2400">
                <a:cs typeface="+mj-cs"/>
              </a:rPr>
              <a:t>procedural languages</a:t>
            </a:r>
          </a:p>
        </p:txBody>
      </p:sp>
      <p:sp>
        <p:nvSpPr>
          <p:cNvPr id="1372163" name="Rectangle 3"/>
          <p:cNvSpPr>
            <a:spLocks noGrp="1" noChangeArrowheads="1"/>
          </p:cNvSpPr>
          <p:nvPr>
            <p:ph type="body" idx="1"/>
          </p:nvPr>
        </p:nvSpPr>
        <p:spPr/>
        <p:txBody>
          <a:bodyPr/>
          <a:lstStyle/>
          <a:p>
            <a:pPr marL="342900" indent="-342900">
              <a:lnSpc>
                <a:spcPct val="90000"/>
              </a:lnSpc>
              <a:defRPr/>
            </a:pPr>
            <a:r>
              <a:rPr lang="en-US" sz="2400">
                <a:cs typeface="+mn-cs"/>
              </a:rPr>
              <a:t> </a:t>
            </a:r>
            <a:r>
              <a:rPr lang="en-US">
                <a:cs typeface="+mn-cs"/>
              </a:rPr>
              <a:t>Set of tasks with </a:t>
            </a:r>
            <a:r>
              <a:rPr lang="en-US">
                <a:solidFill>
                  <a:schemeClr val="tx2"/>
                </a:solidFill>
                <a:cs typeface="+mn-cs"/>
              </a:rPr>
              <a:t>partial order</a:t>
            </a:r>
            <a:r>
              <a:rPr lang="en-US">
                <a:cs typeface="+mn-cs"/>
              </a:rPr>
              <a:t>:</a:t>
            </a:r>
          </a:p>
          <a:p>
            <a:pPr marL="742950" lvl="1" indent="-285750">
              <a:lnSpc>
                <a:spcPct val="90000"/>
              </a:lnSpc>
              <a:defRPr/>
            </a:pPr>
            <a:r>
              <a:rPr lang="en-US" i="1"/>
              <a:t>Architectural-level:</a:t>
            </a:r>
          </a:p>
          <a:p>
            <a:pPr marL="1143000" lvl="2">
              <a:defRPr/>
            </a:pPr>
            <a:r>
              <a:rPr lang="en-US" sz="2400"/>
              <a:t> </a:t>
            </a:r>
            <a:r>
              <a:rPr lang="en-US"/>
              <a:t>Tasks: generic operations.</a:t>
            </a:r>
          </a:p>
          <a:p>
            <a:pPr marL="742950" lvl="1" indent="-285750">
              <a:lnSpc>
                <a:spcPct val="90000"/>
              </a:lnSpc>
              <a:defRPr/>
            </a:pPr>
            <a:r>
              <a:rPr lang="en-US" i="1"/>
              <a:t>Logic-level:</a:t>
            </a:r>
          </a:p>
          <a:p>
            <a:pPr marL="1143000" lvl="2">
              <a:defRPr/>
            </a:pPr>
            <a:r>
              <a:rPr lang="en-US" sz="2400"/>
              <a:t> </a:t>
            </a:r>
            <a:r>
              <a:rPr lang="en-US"/>
              <a:t>Tasks: logic functions.</a:t>
            </a:r>
          </a:p>
          <a:p>
            <a:pPr marL="342900" indent="-342900">
              <a:lnSpc>
                <a:spcPct val="90000"/>
              </a:lnSpc>
              <a:defRPr/>
            </a:pPr>
            <a:r>
              <a:rPr lang="en-US">
                <a:cs typeface="+mn-cs"/>
              </a:rPr>
              <a:t>Independent of implementation choices</a:t>
            </a:r>
          </a:p>
          <a:p>
            <a:pPr marL="342900" indent="-342900">
              <a:lnSpc>
                <a:spcPct val="90000"/>
              </a:lnSpc>
              <a:defRPr/>
            </a:pPr>
            <a:r>
              <a:rPr lang="en-US">
                <a:cs typeface="+mn-cs"/>
              </a:rPr>
              <a:t>HDL examples</a:t>
            </a:r>
            <a:r>
              <a:rPr lang="en-US" sz="2400">
                <a:cs typeface="+mn-cs"/>
              </a:rPr>
              <a:t>:</a:t>
            </a:r>
          </a:p>
          <a:p>
            <a:pPr marL="742950" lvl="1" indent="-285750">
              <a:lnSpc>
                <a:spcPct val="90000"/>
              </a:lnSpc>
              <a:defRPr/>
            </a:pPr>
            <a:r>
              <a:rPr lang="en-US"/>
              <a:t>VHDL, Verilog HDL, ...</a:t>
            </a:r>
          </a:p>
          <a:p>
            <a:pPr marL="342900" indent="-342900">
              <a:lnSpc>
                <a:spcPct val="90000"/>
              </a:lnSpc>
              <a:defRPr/>
            </a:pPr>
            <a:endParaRPr lang="en-US" sz="2400">
              <a:cs typeface="+mn-cs"/>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0AADE95B-CA7B-8E43-86BC-2DC3AF47BCBE}" type="slidenum">
              <a:rPr lang="en-US"/>
              <a:pPr>
                <a:defRPr/>
              </a:pPr>
              <a:t>22</a:t>
            </a:fld>
            <a:endParaRPr lang="en-US"/>
          </a:p>
        </p:txBody>
      </p:sp>
      <p:sp>
        <p:nvSpPr>
          <p:cNvPr id="1373186" name="Rectangle 2"/>
          <p:cNvSpPr>
            <a:spLocks noGrp="1" noChangeArrowheads="1"/>
          </p:cNvSpPr>
          <p:nvPr>
            <p:ph type="title"/>
          </p:nvPr>
        </p:nvSpPr>
        <p:spPr>
          <a:xfrm>
            <a:off x="228600" y="0"/>
            <a:ext cx="8610600" cy="985838"/>
          </a:xfrm>
        </p:spPr>
        <p:txBody>
          <a:bodyPr/>
          <a:lstStyle/>
          <a:p>
            <a:pPr>
              <a:defRPr/>
            </a:pPr>
            <a:r>
              <a:rPr lang="en-US">
                <a:cs typeface="+mj-cs"/>
              </a:rPr>
              <a:t>Verilog example</a:t>
            </a:r>
            <a:br>
              <a:rPr lang="en-US">
                <a:cs typeface="+mj-cs"/>
              </a:rPr>
            </a:br>
            <a:r>
              <a:rPr lang="en-US" sz="2000">
                <a:cs typeface="+mj-cs"/>
              </a:rPr>
              <a:t>Behavior of combinational logic circuit</a:t>
            </a:r>
          </a:p>
        </p:txBody>
      </p:sp>
      <p:sp>
        <p:nvSpPr>
          <p:cNvPr id="1373187" name="Rectangle 3"/>
          <p:cNvSpPr>
            <a:spLocks noGrp="1" noChangeArrowheads="1"/>
          </p:cNvSpPr>
          <p:nvPr>
            <p:ph type="body" idx="1"/>
          </p:nvPr>
        </p:nvSpPr>
        <p:spPr>
          <a:xfrm>
            <a:off x="254000" y="1339850"/>
            <a:ext cx="8534400" cy="3810000"/>
          </a:xfrm>
        </p:spPr>
        <p:txBody>
          <a:bodyPr/>
          <a:lstStyle/>
          <a:p>
            <a:pPr marL="342900" indent="-342900">
              <a:buFont typeface="Monotype Sorts" charset="0"/>
              <a:buNone/>
              <a:defRPr/>
            </a:pPr>
            <a:r>
              <a:rPr lang="en-US" sz="2000">
                <a:cs typeface="+mn-cs"/>
              </a:rPr>
              <a:t>module    HALF_ADDER(a , b , carry ,sum);</a:t>
            </a:r>
            <a:r>
              <a:rPr lang="en-US" sz="2400">
                <a:cs typeface="+mn-cs"/>
              </a:rPr>
              <a:t>   </a:t>
            </a:r>
          </a:p>
          <a:p>
            <a:pPr marL="342900" indent="-342900">
              <a:buFont typeface="Monotype Sorts" charset="0"/>
              <a:buNone/>
              <a:defRPr/>
            </a:pPr>
            <a:r>
              <a:rPr lang="en-US" sz="2000">
                <a:cs typeface="+mn-cs"/>
              </a:rPr>
              <a:t>		input	 a , b;</a:t>
            </a:r>
            <a:r>
              <a:rPr lang="en-US" sz="3200">
                <a:cs typeface="+mn-cs"/>
              </a:rPr>
              <a:t> </a:t>
            </a:r>
          </a:p>
          <a:p>
            <a:pPr marL="342900" indent="-342900">
              <a:buFont typeface="Monotype Sorts" charset="0"/>
              <a:buNone/>
              <a:defRPr/>
            </a:pPr>
            <a:r>
              <a:rPr lang="en-US" sz="2400">
                <a:cs typeface="+mn-cs"/>
              </a:rPr>
              <a:t>		</a:t>
            </a:r>
            <a:r>
              <a:rPr lang="en-US" sz="2000">
                <a:cs typeface="+mn-cs"/>
              </a:rPr>
              <a:t>output 	carry, sum</a:t>
            </a:r>
            <a:r>
              <a:rPr lang="en-US" sz="2400">
                <a:cs typeface="+mn-cs"/>
              </a:rPr>
              <a:t>;</a:t>
            </a:r>
          </a:p>
          <a:p>
            <a:pPr marL="342900" indent="-342900">
              <a:buFont typeface="Monotype Sorts" charset="0"/>
              <a:buNone/>
              <a:defRPr/>
            </a:pPr>
            <a:r>
              <a:rPr lang="en-US" sz="2400">
                <a:cs typeface="+mn-cs"/>
              </a:rPr>
              <a:t>			</a:t>
            </a:r>
            <a:r>
              <a:rPr lang="en-US" sz="2000">
                <a:cs typeface="+mn-cs"/>
              </a:rPr>
              <a:t>assign carry = a &amp; b ;</a:t>
            </a:r>
          </a:p>
          <a:p>
            <a:pPr marL="342900" indent="-342900">
              <a:buFont typeface="Monotype Sorts" charset="0"/>
              <a:buNone/>
              <a:defRPr/>
            </a:pPr>
            <a:r>
              <a:rPr lang="en-US" sz="2400">
                <a:cs typeface="+mn-cs"/>
              </a:rPr>
              <a:t>			</a:t>
            </a:r>
            <a:r>
              <a:rPr lang="en-US" sz="2000">
                <a:cs typeface="+mn-cs"/>
              </a:rPr>
              <a:t>assign sum  = a ^ b ;</a:t>
            </a:r>
          </a:p>
          <a:p>
            <a:pPr marL="342900" indent="-342900">
              <a:buFont typeface="Monotype Sorts" charset="0"/>
              <a:buNone/>
              <a:defRPr/>
            </a:pPr>
            <a:r>
              <a:rPr lang="en-US" sz="2000">
                <a:cs typeface="+mn-cs"/>
              </a:rPr>
              <a:t>endmodule</a:t>
            </a:r>
          </a:p>
          <a:p>
            <a:pPr marL="342900" indent="-342900">
              <a:defRPr/>
            </a:pPr>
            <a:endParaRPr lang="en-US" sz="2000">
              <a:cs typeface="+mn-cs"/>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4BB65E1B-2FED-4F4F-B0D2-AECC50135822}" type="slidenum">
              <a:rPr lang="en-US"/>
              <a:pPr>
                <a:defRPr/>
              </a:pPr>
              <a:t>23</a:t>
            </a:fld>
            <a:endParaRPr lang="en-US"/>
          </a:p>
        </p:txBody>
      </p:sp>
      <p:sp>
        <p:nvSpPr>
          <p:cNvPr id="1388546" name="Rectangle 2"/>
          <p:cNvSpPr>
            <a:spLocks noGrp="1" noChangeArrowheads="1"/>
          </p:cNvSpPr>
          <p:nvPr>
            <p:ph type="title"/>
          </p:nvPr>
        </p:nvSpPr>
        <p:spPr>
          <a:xfrm>
            <a:off x="263525" y="168275"/>
            <a:ext cx="8610600" cy="990600"/>
          </a:xfrm>
        </p:spPr>
        <p:txBody>
          <a:bodyPr/>
          <a:lstStyle/>
          <a:p>
            <a:pPr>
              <a:defRPr/>
            </a:pPr>
            <a:r>
              <a:rPr lang="en-US">
                <a:cs typeface="+mj-cs"/>
              </a:rPr>
              <a:t>Verilog example</a:t>
            </a:r>
            <a:br>
              <a:rPr lang="en-US">
                <a:cs typeface="+mj-cs"/>
              </a:rPr>
            </a:br>
            <a:r>
              <a:rPr lang="en-US" sz="2400">
                <a:cs typeface="+mj-cs"/>
              </a:rPr>
              <a:t>behavior of sequential logic circuit</a:t>
            </a:r>
            <a:br>
              <a:rPr lang="en-US" sz="2400">
                <a:cs typeface="+mj-cs"/>
              </a:rPr>
            </a:br>
            <a:endParaRPr lang="en-US" sz="2800">
              <a:cs typeface="+mj-cs"/>
            </a:endParaRPr>
          </a:p>
        </p:txBody>
      </p:sp>
      <p:sp>
        <p:nvSpPr>
          <p:cNvPr id="1388547" name="Rectangle 3"/>
          <p:cNvSpPr>
            <a:spLocks noGrp="1" noChangeArrowheads="1"/>
          </p:cNvSpPr>
          <p:nvPr>
            <p:ph type="body" idx="1"/>
          </p:nvPr>
        </p:nvSpPr>
        <p:spPr>
          <a:xfrm>
            <a:off x="381000" y="1143000"/>
            <a:ext cx="8763000" cy="5029200"/>
          </a:xfrm>
        </p:spPr>
        <p:txBody>
          <a:bodyPr/>
          <a:lstStyle/>
          <a:p>
            <a:pPr marL="342900" indent="-342900">
              <a:lnSpc>
                <a:spcPct val="90000"/>
              </a:lnSpc>
              <a:buFont typeface="Monotype Sorts" charset="0"/>
              <a:buNone/>
              <a:defRPr/>
            </a:pPr>
            <a:r>
              <a:rPr lang="en-US" sz="1400">
                <a:cs typeface="+mn-cs"/>
              </a:rPr>
              <a:t>module DIFFEQ (x, y, u , dx, a, clock, start);</a:t>
            </a:r>
          </a:p>
          <a:p>
            <a:pPr marL="342900" indent="-342900">
              <a:lnSpc>
                <a:spcPct val="90000"/>
              </a:lnSpc>
              <a:buFont typeface="Monotype Sorts" charset="0"/>
              <a:buNone/>
              <a:defRPr/>
            </a:pPr>
            <a:r>
              <a:rPr lang="en-US" sz="1400">
                <a:cs typeface="+mn-cs"/>
              </a:rPr>
              <a:t>Input	 [7:0] 	a, dx;</a:t>
            </a:r>
          </a:p>
          <a:p>
            <a:pPr marL="342900" indent="-342900">
              <a:lnSpc>
                <a:spcPct val="90000"/>
              </a:lnSpc>
              <a:buFont typeface="Monotype Sorts" charset="0"/>
              <a:buNone/>
              <a:defRPr/>
            </a:pPr>
            <a:r>
              <a:rPr lang="en-US" sz="1400">
                <a:cs typeface="+mn-cs"/>
              </a:rPr>
              <a:t>inout 	[7:0] 	x, y, u;</a:t>
            </a:r>
          </a:p>
          <a:p>
            <a:pPr marL="342900" indent="-342900">
              <a:lnSpc>
                <a:spcPct val="90000"/>
              </a:lnSpc>
              <a:buFont typeface="Monotype Sorts" charset="0"/>
              <a:buNone/>
              <a:defRPr/>
            </a:pPr>
            <a:r>
              <a:rPr lang="en-US" sz="1400">
                <a:cs typeface="+mn-cs"/>
              </a:rPr>
              <a:t>input 		clock, start;</a:t>
            </a:r>
          </a:p>
          <a:p>
            <a:pPr marL="342900" indent="-342900">
              <a:lnSpc>
                <a:spcPct val="90000"/>
              </a:lnSpc>
              <a:buFont typeface="Monotype Sorts" charset="0"/>
              <a:buNone/>
              <a:defRPr/>
            </a:pPr>
            <a:r>
              <a:rPr lang="en-US" sz="1400">
                <a:cs typeface="+mn-cs"/>
              </a:rPr>
              <a:t>reg	[7:0]	 xl, ul, yl;</a:t>
            </a:r>
          </a:p>
          <a:p>
            <a:pPr marL="342900" indent="-342900">
              <a:lnSpc>
                <a:spcPct val="90000"/>
              </a:lnSpc>
              <a:buFont typeface="Monotype Sorts" charset="0"/>
              <a:buNone/>
              <a:defRPr/>
            </a:pPr>
            <a:r>
              <a:rPr lang="en-US" sz="1400">
                <a:cs typeface="+mn-cs"/>
              </a:rPr>
              <a:t>always</a:t>
            </a:r>
          </a:p>
          <a:p>
            <a:pPr marL="342900" indent="-342900">
              <a:lnSpc>
                <a:spcPct val="90000"/>
              </a:lnSpc>
              <a:buFont typeface="Monotype Sorts" charset="0"/>
              <a:buNone/>
              <a:defRPr/>
            </a:pPr>
            <a:r>
              <a:rPr lang="en-US" sz="1400">
                <a:cs typeface="+mn-cs"/>
              </a:rPr>
              <a:t>begin</a:t>
            </a:r>
          </a:p>
          <a:p>
            <a:pPr marL="1143000" lvl="2">
              <a:buFont typeface="Monotype Sorts" charset="0"/>
              <a:buNone/>
              <a:defRPr/>
            </a:pPr>
            <a:r>
              <a:rPr lang="en-US" sz="1400">
                <a:solidFill>
                  <a:schemeClr val="tx2"/>
                </a:solidFill>
              </a:rPr>
              <a:t>wait ( start);</a:t>
            </a:r>
          </a:p>
          <a:p>
            <a:pPr marL="342900" indent="-342900">
              <a:lnSpc>
                <a:spcPct val="90000"/>
              </a:lnSpc>
              <a:buFont typeface="Monotype Sorts" charset="0"/>
              <a:buNone/>
              <a:defRPr/>
            </a:pPr>
            <a:r>
              <a:rPr lang="en-US" sz="1400">
                <a:cs typeface="+mn-cs"/>
              </a:rPr>
              <a:t>		while ( x &lt; a )</a:t>
            </a:r>
          </a:p>
          <a:p>
            <a:pPr marL="342900" indent="-342900">
              <a:lnSpc>
                <a:spcPct val="90000"/>
              </a:lnSpc>
              <a:buFont typeface="Monotype Sorts" charset="0"/>
              <a:buNone/>
              <a:defRPr/>
            </a:pPr>
            <a:r>
              <a:rPr lang="en-US" sz="1400">
                <a:cs typeface="+mn-cs"/>
              </a:rPr>
              <a:t>			begin</a:t>
            </a:r>
          </a:p>
          <a:p>
            <a:pPr marL="342900" indent="-342900">
              <a:lnSpc>
                <a:spcPct val="90000"/>
              </a:lnSpc>
              <a:buFont typeface="Monotype Sorts" charset="0"/>
              <a:buNone/>
              <a:defRPr/>
            </a:pPr>
            <a:r>
              <a:rPr lang="en-US" sz="1400">
                <a:cs typeface="+mn-cs"/>
              </a:rPr>
              <a:t>			xl = x + dx;</a:t>
            </a:r>
          </a:p>
          <a:p>
            <a:pPr marL="342900" indent="-342900">
              <a:lnSpc>
                <a:spcPct val="90000"/>
              </a:lnSpc>
              <a:buFont typeface="Monotype Sorts" charset="0"/>
              <a:buNone/>
              <a:defRPr/>
            </a:pPr>
            <a:r>
              <a:rPr lang="en-US" sz="1400">
                <a:cs typeface="+mn-cs"/>
              </a:rPr>
              <a:t>			ul = u - (3 * x * u * dx) - (3 * y * dx);</a:t>
            </a:r>
          </a:p>
          <a:p>
            <a:pPr marL="342900" indent="-342900">
              <a:lnSpc>
                <a:spcPct val="90000"/>
              </a:lnSpc>
              <a:buFont typeface="Monotype Sorts" charset="0"/>
              <a:buNone/>
              <a:defRPr/>
            </a:pPr>
            <a:r>
              <a:rPr lang="en-US" sz="1400">
                <a:cs typeface="+mn-cs"/>
              </a:rPr>
              <a:t>			yl = y + (u * dx);</a:t>
            </a:r>
          </a:p>
          <a:p>
            <a:pPr marL="342900" indent="-342900">
              <a:lnSpc>
                <a:spcPct val="90000"/>
              </a:lnSpc>
              <a:buFont typeface="Monotype Sorts" charset="0"/>
              <a:buNone/>
              <a:defRPr/>
            </a:pPr>
            <a:r>
              <a:rPr lang="en-US" sz="1400">
                <a:cs typeface="+mn-cs"/>
              </a:rPr>
              <a:t>			</a:t>
            </a:r>
            <a:r>
              <a:rPr lang="en-US" sz="1400">
                <a:solidFill>
                  <a:schemeClr val="tx2"/>
                </a:solidFill>
                <a:cs typeface="+mn-cs"/>
              </a:rPr>
              <a:t>@(posedge clock);</a:t>
            </a:r>
          </a:p>
          <a:p>
            <a:pPr marL="342900" indent="-342900">
              <a:lnSpc>
                <a:spcPct val="90000"/>
              </a:lnSpc>
              <a:buFont typeface="Monotype Sorts" charset="0"/>
              <a:buNone/>
              <a:defRPr/>
            </a:pPr>
            <a:r>
              <a:rPr lang="en-US" sz="1400">
                <a:cs typeface="+mn-cs"/>
              </a:rPr>
              <a:t>			x = xl; u = ul ; y = yl;</a:t>
            </a:r>
          </a:p>
          <a:p>
            <a:pPr marL="342900" indent="-342900">
              <a:lnSpc>
                <a:spcPct val="90000"/>
              </a:lnSpc>
              <a:buFont typeface="Monotype Sorts" charset="0"/>
              <a:buNone/>
              <a:defRPr/>
            </a:pPr>
            <a:r>
              <a:rPr lang="en-US" sz="1400">
                <a:cs typeface="+mn-cs"/>
              </a:rPr>
              <a:t>			end</a:t>
            </a:r>
          </a:p>
          <a:p>
            <a:pPr marL="342900" indent="-342900">
              <a:lnSpc>
                <a:spcPct val="90000"/>
              </a:lnSpc>
              <a:buFont typeface="Monotype Sorts" charset="0"/>
              <a:buNone/>
              <a:defRPr/>
            </a:pPr>
            <a:r>
              <a:rPr lang="en-US" sz="1400">
                <a:cs typeface="+mn-cs"/>
              </a:rPr>
              <a:t>endmodule</a:t>
            </a:r>
          </a:p>
          <a:p>
            <a:pPr marL="342900" indent="-342900">
              <a:lnSpc>
                <a:spcPct val="90000"/>
              </a:lnSpc>
              <a:defRPr/>
            </a:pPr>
            <a:endParaRPr lang="en-US" sz="1400">
              <a:cs typeface="+mn-cs"/>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34165D6C-4611-CB47-A781-425790B89A3A}" type="slidenum">
              <a:rPr lang="en-US"/>
              <a:pPr>
                <a:defRPr/>
              </a:pPr>
              <a:t>24</a:t>
            </a:fld>
            <a:endParaRPr lang="en-US"/>
          </a:p>
        </p:txBody>
      </p:sp>
      <p:sp>
        <p:nvSpPr>
          <p:cNvPr id="1387522" name="Rectangle 2"/>
          <p:cNvSpPr>
            <a:spLocks noGrp="1" noChangeArrowheads="1"/>
          </p:cNvSpPr>
          <p:nvPr>
            <p:ph type="title"/>
          </p:nvPr>
        </p:nvSpPr>
        <p:spPr>
          <a:xfrm>
            <a:off x="274143" y="0"/>
            <a:ext cx="8767763" cy="1017588"/>
          </a:xfrm>
        </p:spPr>
        <p:txBody>
          <a:bodyPr/>
          <a:lstStyle/>
          <a:p>
            <a:pPr>
              <a:defRPr/>
            </a:pPr>
            <a:r>
              <a:rPr lang="en-US" dirty="0">
                <a:cs typeface="+mj-cs"/>
              </a:rPr>
              <a:t>Timing interpretation for design</a:t>
            </a:r>
          </a:p>
        </p:txBody>
      </p:sp>
      <p:sp>
        <p:nvSpPr>
          <p:cNvPr id="1387523" name="Rectangle 3"/>
          <p:cNvSpPr>
            <a:spLocks noGrp="1" noChangeArrowheads="1"/>
          </p:cNvSpPr>
          <p:nvPr>
            <p:ph type="body" idx="1"/>
          </p:nvPr>
        </p:nvSpPr>
        <p:spPr/>
        <p:txBody>
          <a:bodyPr/>
          <a:lstStyle/>
          <a:p>
            <a:pPr>
              <a:defRPr/>
            </a:pPr>
            <a:r>
              <a:rPr lang="en-US" dirty="0">
                <a:cs typeface="+mn-cs"/>
              </a:rPr>
              <a:t>Operations are synchronized to a clock </a:t>
            </a:r>
          </a:p>
          <a:p>
            <a:pPr lvl="1">
              <a:defRPr/>
            </a:pPr>
            <a:r>
              <a:rPr lang="en-US" dirty="0"/>
              <a:t>By using a </a:t>
            </a:r>
            <a:r>
              <a:rPr lang="en-US" dirty="0">
                <a:solidFill>
                  <a:schemeClr val="tx2"/>
                </a:solidFill>
              </a:rPr>
              <a:t>wait </a:t>
            </a:r>
            <a:r>
              <a:rPr lang="en-US" dirty="0"/>
              <a:t>(or </a:t>
            </a:r>
            <a:r>
              <a:rPr lang="en-US" dirty="0">
                <a:solidFill>
                  <a:schemeClr val="tx2"/>
                </a:solidFill>
              </a:rPr>
              <a:t>@</a:t>
            </a:r>
            <a:r>
              <a:rPr lang="en-US" dirty="0"/>
              <a:t>) command</a:t>
            </a:r>
          </a:p>
          <a:p>
            <a:pPr>
              <a:defRPr/>
            </a:pPr>
            <a:r>
              <a:rPr lang="en-US" dirty="0">
                <a:cs typeface="+mn-cs"/>
              </a:rPr>
              <a:t>Wait and @ statements delimit clock boundaries</a:t>
            </a:r>
          </a:p>
          <a:p>
            <a:pPr>
              <a:defRPr/>
            </a:pPr>
            <a:r>
              <a:rPr lang="en-US" dirty="0">
                <a:cs typeface="+mn-cs"/>
              </a:rPr>
              <a:t>Clock is a parameter of the model:</a:t>
            </a:r>
          </a:p>
          <a:p>
            <a:pPr lvl="1">
              <a:defRPr/>
            </a:pPr>
            <a:r>
              <a:rPr lang="en-US" dirty="0"/>
              <a:t>Model is updated at each clock cycle</a:t>
            </a:r>
          </a:p>
          <a:p>
            <a:pPr>
              <a:defRPr/>
            </a:pPr>
            <a:endParaRPr lang="en-US" dirty="0">
              <a:cs typeface="+mn-cs"/>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languages at structural/behavioral level</a:t>
            </a:r>
          </a:p>
        </p:txBody>
      </p:sp>
      <p:sp>
        <p:nvSpPr>
          <p:cNvPr id="3" name="Content Placeholder 2"/>
          <p:cNvSpPr>
            <a:spLocks noGrp="1"/>
          </p:cNvSpPr>
          <p:nvPr>
            <p:ph idx="1"/>
          </p:nvPr>
        </p:nvSpPr>
        <p:spPr/>
        <p:txBody>
          <a:bodyPr/>
          <a:lstStyle/>
          <a:p>
            <a:r>
              <a:rPr lang="en-US" dirty="0"/>
              <a:t>Often called register-transfer level (RTL) languages</a:t>
            </a:r>
          </a:p>
          <a:p>
            <a:r>
              <a:rPr lang="en-US" dirty="0"/>
              <a:t>Verilog (now System Verilog):</a:t>
            </a:r>
          </a:p>
          <a:p>
            <a:pPr lvl="1"/>
            <a:r>
              <a:rPr lang="en-US" dirty="0"/>
              <a:t>C-like, easy to write, harder to read</a:t>
            </a:r>
          </a:p>
          <a:p>
            <a:pPr lvl="1"/>
            <a:r>
              <a:rPr lang="en-US" dirty="0"/>
              <a:t>Motivated by high design productivity</a:t>
            </a:r>
          </a:p>
          <a:p>
            <a:r>
              <a:rPr lang="en-US" dirty="0"/>
              <a:t>VHDL</a:t>
            </a:r>
          </a:p>
          <a:p>
            <a:pPr lvl="1"/>
            <a:r>
              <a:rPr lang="en-US" dirty="0"/>
              <a:t>Verbose, longer to write, easy to read</a:t>
            </a:r>
          </a:p>
          <a:p>
            <a:pPr lvl="1"/>
            <a:r>
              <a:rPr lang="en-US" dirty="0"/>
              <a:t>Motivated by large system design</a:t>
            </a:r>
          </a:p>
        </p:txBody>
      </p:sp>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B6191960-14DA-2248-8254-D19B37058B1C}" type="slidenum">
              <a:rPr lang="en-US" smtClean="0"/>
              <a:pPr>
                <a:defRPr/>
              </a:pPr>
              <a:t>25</a:t>
            </a:fld>
            <a:endParaRPr lang="en-US"/>
          </a:p>
        </p:txBody>
      </p:sp>
    </p:spTree>
    <p:extLst>
      <p:ext uri="{BB962C8B-B14F-4D97-AF65-F5344CB8AC3E}">
        <p14:creationId xmlns:p14="http://schemas.microsoft.com/office/powerpoint/2010/main" val="95414785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D9D5F9ED-DDDA-1F4E-9D7D-6333C00BAC4A}" type="slidenum">
              <a:rPr lang="en-US"/>
              <a:pPr>
                <a:defRPr/>
              </a:pPr>
              <a:t>26</a:t>
            </a:fld>
            <a:endParaRPr lang="en-US"/>
          </a:p>
        </p:txBody>
      </p:sp>
      <p:sp>
        <p:nvSpPr>
          <p:cNvPr id="1375234" name="Rectangle 2"/>
          <p:cNvSpPr>
            <a:spLocks noGrp="1" noChangeArrowheads="1"/>
          </p:cNvSpPr>
          <p:nvPr>
            <p:ph type="title"/>
          </p:nvPr>
        </p:nvSpPr>
        <p:spPr>
          <a:xfrm>
            <a:off x="252248" y="126559"/>
            <a:ext cx="8699500" cy="685800"/>
          </a:xfrm>
        </p:spPr>
        <p:txBody>
          <a:bodyPr/>
          <a:lstStyle/>
          <a:p>
            <a:pPr>
              <a:defRPr/>
            </a:pPr>
            <a:r>
              <a:rPr lang="en-US" dirty="0">
                <a:cs typeface="+mj-cs"/>
              </a:rPr>
              <a:t>Behavioral view</a:t>
            </a:r>
            <a:br>
              <a:rPr lang="en-US" dirty="0">
                <a:cs typeface="+mj-cs"/>
              </a:rPr>
            </a:br>
            <a:r>
              <a:rPr lang="en-US" sz="2000" dirty="0">
                <a:cs typeface="+mj-cs"/>
              </a:rPr>
              <a:t>declarative languages</a:t>
            </a:r>
          </a:p>
        </p:txBody>
      </p:sp>
      <p:sp>
        <p:nvSpPr>
          <p:cNvPr id="1375235" name="Rectangle 3"/>
          <p:cNvSpPr>
            <a:spLocks noGrp="1" noChangeArrowheads="1"/>
          </p:cNvSpPr>
          <p:nvPr>
            <p:ph type="body" idx="1"/>
          </p:nvPr>
        </p:nvSpPr>
        <p:spPr/>
        <p:txBody>
          <a:bodyPr/>
          <a:lstStyle/>
          <a:p>
            <a:pPr marL="342900" indent="-342900">
              <a:defRPr/>
            </a:pPr>
            <a:r>
              <a:rPr lang="en-US" dirty="0">
                <a:cs typeface="+mn-cs"/>
              </a:rPr>
              <a:t>Combinational circuits:</a:t>
            </a:r>
          </a:p>
          <a:p>
            <a:pPr marL="742950" lvl="1" indent="-285750">
              <a:defRPr/>
            </a:pPr>
            <a:r>
              <a:rPr lang="en-US" dirty="0"/>
              <a:t>Set of untimed assignments.</a:t>
            </a:r>
          </a:p>
          <a:p>
            <a:pPr marL="742950" lvl="1" indent="-285750">
              <a:defRPr/>
            </a:pPr>
            <a:r>
              <a:rPr lang="en-US" dirty="0"/>
              <a:t>Each assignment represents a virtual logic gate</a:t>
            </a:r>
          </a:p>
          <a:p>
            <a:pPr marL="742950" lvl="1" indent="-285750">
              <a:defRPr/>
            </a:pPr>
            <a:r>
              <a:rPr lang="en-US" dirty="0"/>
              <a:t>Very similar to procedural models</a:t>
            </a:r>
          </a:p>
          <a:p>
            <a:pPr marL="342900" indent="-342900">
              <a:defRPr/>
            </a:pPr>
            <a:r>
              <a:rPr lang="en-US" dirty="0">
                <a:cs typeface="+mn-cs"/>
              </a:rPr>
              <a:t>Sequential circuits:</a:t>
            </a:r>
          </a:p>
          <a:p>
            <a:pPr marL="742950" lvl="1" indent="-285750">
              <a:defRPr/>
            </a:pPr>
            <a:r>
              <a:rPr lang="en-US" dirty="0"/>
              <a:t>Use timing annotation for delayed signals</a:t>
            </a:r>
          </a:p>
          <a:p>
            <a:pPr marL="742950" lvl="1" indent="-285750">
              <a:defRPr/>
            </a:pPr>
            <a:r>
              <a:rPr lang="en-US" dirty="0"/>
              <a:t>Set of assignments over (delayed) variables</a:t>
            </a:r>
          </a:p>
          <a:p>
            <a:pPr marL="1143000" lvl="2">
              <a:buFont typeface="Monotype Sorts" charset="0"/>
              <a:buNone/>
              <a:defRPr/>
            </a:pPr>
            <a:endParaRPr lang="en-US"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523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523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52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Footer Placeholder 3"/>
          <p:cNvSpPr>
            <a:spLocks noGrp="1"/>
          </p:cNvSpPr>
          <p:nvPr>
            <p:ph type="ftr" sz="quarter" idx="10"/>
          </p:nvPr>
        </p:nvSpPr>
        <p:spPr/>
        <p:txBody>
          <a:bodyPr/>
          <a:lstStyle/>
          <a:p>
            <a:pPr>
              <a:defRPr/>
            </a:pPr>
            <a:r>
              <a:rPr lang="en-US"/>
              <a:t>(c)  Giovanni De Micheli</a:t>
            </a:r>
          </a:p>
        </p:txBody>
      </p:sp>
      <p:sp>
        <p:nvSpPr>
          <p:cNvPr id="64" name="Slide Number Placeholder 4"/>
          <p:cNvSpPr>
            <a:spLocks noGrp="1"/>
          </p:cNvSpPr>
          <p:nvPr>
            <p:ph type="sldNum" sz="quarter" idx="11"/>
          </p:nvPr>
        </p:nvSpPr>
        <p:spPr/>
        <p:txBody>
          <a:bodyPr/>
          <a:lstStyle/>
          <a:p>
            <a:pPr>
              <a:defRPr/>
            </a:pPr>
            <a:fld id="{59416D18-EF16-7C48-A456-E45E8E68B367}" type="slidenum">
              <a:rPr lang="en-US"/>
              <a:pPr>
                <a:defRPr/>
              </a:pPr>
              <a:t>27</a:t>
            </a:fld>
            <a:endParaRPr lang="en-US"/>
          </a:p>
        </p:txBody>
      </p:sp>
      <p:sp>
        <p:nvSpPr>
          <p:cNvPr id="1376258" name="Rectangle 2"/>
          <p:cNvSpPr>
            <a:spLocks noGrp="1" noChangeArrowheads="1"/>
          </p:cNvSpPr>
          <p:nvPr>
            <p:ph type="title"/>
          </p:nvPr>
        </p:nvSpPr>
        <p:spPr>
          <a:xfrm>
            <a:off x="685800" y="-100013"/>
            <a:ext cx="7772400" cy="1143001"/>
          </a:xfrm>
        </p:spPr>
        <p:txBody>
          <a:bodyPr/>
          <a:lstStyle/>
          <a:p>
            <a:pPr>
              <a:defRPr/>
            </a:pPr>
            <a:r>
              <a:rPr lang="en-US">
                <a:cs typeface="+mj-cs"/>
              </a:rPr>
              <a:t>Silage example</a:t>
            </a:r>
          </a:p>
        </p:txBody>
      </p:sp>
      <p:grpSp>
        <p:nvGrpSpPr>
          <p:cNvPr id="60420" name="Group 3"/>
          <p:cNvGrpSpPr>
            <a:grpSpLocks/>
          </p:cNvGrpSpPr>
          <p:nvPr/>
        </p:nvGrpSpPr>
        <p:grpSpPr bwMode="auto">
          <a:xfrm>
            <a:off x="3330575" y="2346325"/>
            <a:ext cx="592138" cy="558800"/>
            <a:chOff x="1200" y="2448"/>
            <a:chExt cx="384" cy="409"/>
          </a:xfrm>
        </p:grpSpPr>
        <p:sp>
          <p:nvSpPr>
            <p:cNvPr id="1376260" name="Oval 4"/>
            <p:cNvSpPr>
              <a:spLocks noChangeArrowheads="1"/>
            </p:cNvSpPr>
            <p:nvPr/>
          </p:nvSpPr>
          <p:spPr bwMode="auto">
            <a:xfrm>
              <a:off x="1200" y="2448"/>
              <a:ext cx="384" cy="383"/>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61" name="Text Box 5"/>
            <p:cNvSpPr txBox="1">
              <a:spLocks noChangeArrowheads="1"/>
            </p:cNvSpPr>
            <p:nvPr/>
          </p:nvSpPr>
          <p:spPr bwMode="auto">
            <a:xfrm>
              <a:off x="1248" y="2544"/>
              <a:ext cx="287" cy="3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60421" name="Group 6"/>
          <p:cNvGrpSpPr>
            <a:grpSpLocks/>
          </p:cNvGrpSpPr>
          <p:nvPr/>
        </p:nvGrpSpPr>
        <p:grpSpPr bwMode="auto">
          <a:xfrm>
            <a:off x="1920875" y="1228725"/>
            <a:ext cx="593725" cy="3152775"/>
            <a:chOff x="1200" y="1392"/>
            <a:chExt cx="384" cy="2304"/>
          </a:xfrm>
        </p:grpSpPr>
        <p:grpSp>
          <p:nvGrpSpPr>
            <p:cNvPr id="60465" name="Group 7"/>
            <p:cNvGrpSpPr>
              <a:grpSpLocks/>
            </p:cNvGrpSpPr>
            <p:nvPr/>
          </p:nvGrpSpPr>
          <p:grpSpPr bwMode="auto">
            <a:xfrm>
              <a:off x="1200" y="1392"/>
              <a:ext cx="384" cy="2040"/>
              <a:chOff x="1200" y="1440"/>
              <a:chExt cx="384" cy="2040"/>
            </a:xfrm>
          </p:grpSpPr>
          <p:grpSp>
            <p:nvGrpSpPr>
              <p:cNvPr id="60467" name="Group 8"/>
              <p:cNvGrpSpPr>
                <a:grpSpLocks/>
              </p:cNvGrpSpPr>
              <p:nvPr/>
            </p:nvGrpSpPr>
            <p:grpSpPr bwMode="auto">
              <a:xfrm>
                <a:off x="1200" y="1440"/>
                <a:ext cx="384" cy="384"/>
                <a:chOff x="1200" y="1392"/>
                <a:chExt cx="384" cy="384"/>
              </a:xfrm>
            </p:grpSpPr>
            <p:sp>
              <p:nvSpPr>
                <p:cNvPr id="1376265" name="Oval 9"/>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66" name="Text Box 10"/>
                <p:cNvSpPr txBox="1">
                  <a:spLocks noChangeArrowheads="1"/>
                </p:cNvSpPr>
                <p:nvPr/>
              </p:nvSpPr>
              <p:spPr bwMode="auto">
                <a:xfrm>
                  <a:off x="1248" y="1440"/>
                  <a:ext cx="336"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60468" name="Group 11"/>
              <p:cNvGrpSpPr>
                <a:grpSpLocks/>
              </p:cNvGrpSpPr>
              <p:nvPr/>
            </p:nvGrpSpPr>
            <p:grpSpPr bwMode="auto">
              <a:xfrm>
                <a:off x="1200" y="3072"/>
                <a:ext cx="384" cy="408"/>
                <a:chOff x="1200" y="2448"/>
                <a:chExt cx="384" cy="408"/>
              </a:xfrm>
            </p:grpSpPr>
            <p:sp>
              <p:nvSpPr>
                <p:cNvPr id="1376268" name="Oval 12"/>
                <p:cNvSpPr>
                  <a:spLocks noChangeArrowheads="1"/>
                </p:cNvSpPr>
                <p:nvPr/>
              </p:nvSpPr>
              <p:spPr bwMode="auto">
                <a:xfrm>
                  <a:off x="1200" y="2447"/>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69" name="Text Box 13"/>
                <p:cNvSpPr txBox="1">
                  <a:spLocks noChangeArrowheads="1"/>
                </p:cNvSpPr>
                <p:nvPr/>
              </p:nvSpPr>
              <p:spPr bwMode="auto">
                <a:xfrm>
                  <a:off x="1248" y="2543"/>
                  <a:ext cx="287"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60469" name="Group 14"/>
              <p:cNvGrpSpPr>
                <a:grpSpLocks/>
              </p:cNvGrpSpPr>
              <p:nvPr/>
            </p:nvGrpSpPr>
            <p:grpSpPr bwMode="auto">
              <a:xfrm>
                <a:off x="1200" y="2256"/>
                <a:ext cx="384" cy="384"/>
                <a:chOff x="1200" y="1392"/>
                <a:chExt cx="384" cy="384"/>
              </a:xfrm>
            </p:grpSpPr>
            <p:sp>
              <p:nvSpPr>
                <p:cNvPr id="1376271" name="Oval 15"/>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72" name="Text Box 16"/>
                <p:cNvSpPr txBox="1">
                  <a:spLocks noChangeArrowheads="1"/>
                </p:cNvSpPr>
                <p:nvPr/>
              </p:nvSpPr>
              <p:spPr bwMode="auto">
                <a:xfrm>
                  <a:off x="1248" y="1439"/>
                  <a:ext cx="336"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76273" name="Line 17"/>
              <p:cNvSpPr>
                <a:spLocks noChangeShapeType="1"/>
              </p:cNvSpPr>
              <p:nvPr/>
            </p:nvSpPr>
            <p:spPr bwMode="auto">
              <a:xfrm flipV="1">
                <a:off x="1392" y="2640"/>
                <a:ext cx="0" cy="43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74" name="Line 18"/>
              <p:cNvSpPr>
                <a:spLocks noChangeShapeType="1"/>
              </p:cNvSpPr>
              <p:nvPr/>
            </p:nvSpPr>
            <p:spPr bwMode="auto">
              <a:xfrm flipV="1">
                <a:off x="1392" y="1824"/>
                <a:ext cx="0" cy="43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sp>
          <p:nvSpPr>
            <p:cNvPr id="1376275" name="Line 19"/>
            <p:cNvSpPr>
              <a:spLocks noChangeShapeType="1"/>
            </p:cNvSpPr>
            <p:nvPr/>
          </p:nvSpPr>
          <p:spPr bwMode="auto">
            <a:xfrm flipV="1">
              <a:off x="1392" y="3408"/>
              <a:ext cx="0" cy="28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sp>
        <p:nvSpPr>
          <p:cNvPr id="1376276" name="Line 20"/>
          <p:cNvSpPr>
            <a:spLocks noChangeShapeType="1"/>
          </p:cNvSpPr>
          <p:nvPr/>
        </p:nvSpPr>
        <p:spPr bwMode="auto">
          <a:xfrm rot="10800000">
            <a:off x="2514600" y="2608263"/>
            <a:ext cx="815975"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77" name="Line 21"/>
          <p:cNvSpPr>
            <a:spLocks noChangeShapeType="1"/>
          </p:cNvSpPr>
          <p:nvPr/>
        </p:nvSpPr>
        <p:spPr bwMode="auto">
          <a:xfrm>
            <a:off x="3625850" y="2017713"/>
            <a:ext cx="0" cy="32861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60424" name="Group 22"/>
          <p:cNvGrpSpPr>
            <a:grpSpLocks/>
          </p:cNvGrpSpPr>
          <p:nvPr/>
        </p:nvGrpSpPr>
        <p:grpSpPr bwMode="auto">
          <a:xfrm>
            <a:off x="4441825" y="2936875"/>
            <a:ext cx="593725" cy="525463"/>
            <a:chOff x="2736" y="2928"/>
            <a:chExt cx="384" cy="384"/>
          </a:xfrm>
        </p:grpSpPr>
        <p:sp>
          <p:nvSpPr>
            <p:cNvPr id="1376279" name="Rectangle 23"/>
            <p:cNvSpPr>
              <a:spLocks noChangeArrowheads="1"/>
            </p:cNvSpPr>
            <p:nvPr/>
          </p:nvSpPr>
          <p:spPr bwMode="auto">
            <a:xfrm>
              <a:off x="2736" y="2928"/>
              <a:ext cx="384" cy="384"/>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80" name="AutoShape 24"/>
            <p:cNvSpPr>
              <a:spLocks noChangeArrowheads="1"/>
            </p:cNvSpPr>
            <p:nvPr/>
          </p:nvSpPr>
          <p:spPr bwMode="auto">
            <a:xfrm>
              <a:off x="2833" y="3024"/>
              <a:ext cx="192" cy="191"/>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60425" name="Group 25"/>
          <p:cNvGrpSpPr>
            <a:grpSpLocks/>
          </p:cNvGrpSpPr>
          <p:nvPr/>
        </p:nvGrpSpPr>
        <p:grpSpPr bwMode="auto">
          <a:xfrm>
            <a:off x="4441825" y="1820863"/>
            <a:ext cx="593725" cy="525462"/>
            <a:chOff x="2736" y="2928"/>
            <a:chExt cx="384" cy="384"/>
          </a:xfrm>
        </p:grpSpPr>
        <p:sp>
          <p:nvSpPr>
            <p:cNvPr id="1376282" name="Rectangle 26"/>
            <p:cNvSpPr>
              <a:spLocks noChangeArrowheads="1"/>
            </p:cNvSpPr>
            <p:nvPr/>
          </p:nvSpPr>
          <p:spPr bwMode="auto">
            <a:xfrm>
              <a:off x="2736" y="2928"/>
              <a:ext cx="384" cy="384"/>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83" name="AutoShape 27"/>
            <p:cNvSpPr>
              <a:spLocks noChangeArrowheads="1"/>
            </p:cNvSpPr>
            <p:nvPr/>
          </p:nvSpPr>
          <p:spPr bwMode="auto">
            <a:xfrm>
              <a:off x="2833" y="3024"/>
              <a:ext cx="192" cy="191"/>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60426" name="Group 28"/>
          <p:cNvGrpSpPr>
            <a:grpSpLocks/>
          </p:cNvGrpSpPr>
          <p:nvPr/>
        </p:nvGrpSpPr>
        <p:grpSpPr bwMode="auto">
          <a:xfrm>
            <a:off x="6888163" y="1228725"/>
            <a:ext cx="593725" cy="3152775"/>
            <a:chOff x="1200" y="1392"/>
            <a:chExt cx="384" cy="2304"/>
          </a:xfrm>
        </p:grpSpPr>
        <p:grpSp>
          <p:nvGrpSpPr>
            <p:cNvPr id="60448" name="Group 29"/>
            <p:cNvGrpSpPr>
              <a:grpSpLocks/>
            </p:cNvGrpSpPr>
            <p:nvPr/>
          </p:nvGrpSpPr>
          <p:grpSpPr bwMode="auto">
            <a:xfrm>
              <a:off x="1200" y="1392"/>
              <a:ext cx="384" cy="2040"/>
              <a:chOff x="1200" y="1440"/>
              <a:chExt cx="384" cy="2040"/>
            </a:xfrm>
          </p:grpSpPr>
          <p:grpSp>
            <p:nvGrpSpPr>
              <p:cNvPr id="60450" name="Group 30"/>
              <p:cNvGrpSpPr>
                <a:grpSpLocks/>
              </p:cNvGrpSpPr>
              <p:nvPr/>
            </p:nvGrpSpPr>
            <p:grpSpPr bwMode="auto">
              <a:xfrm>
                <a:off x="1200" y="1440"/>
                <a:ext cx="384" cy="384"/>
                <a:chOff x="1200" y="1392"/>
                <a:chExt cx="384" cy="384"/>
              </a:xfrm>
            </p:grpSpPr>
            <p:sp>
              <p:nvSpPr>
                <p:cNvPr id="1376287" name="Oval 31"/>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88" name="Text Box 32"/>
                <p:cNvSpPr txBox="1">
                  <a:spLocks noChangeArrowheads="1"/>
                </p:cNvSpPr>
                <p:nvPr/>
              </p:nvSpPr>
              <p:spPr bwMode="auto">
                <a:xfrm>
                  <a:off x="1248" y="1440"/>
                  <a:ext cx="336"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60451" name="Group 33"/>
              <p:cNvGrpSpPr>
                <a:grpSpLocks/>
              </p:cNvGrpSpPr>
              <p:nvPr/>
            </p:nvGrpSpPr>
            <p:grpSpPr bwMode="auto">
              <a:xfrm>
                <a:off x="1200" y="3072"/>
                <a:ext cx="384" cy="408"/>
                <a:chOff x="1200" y="2448"/>
                <a:chExt cx="384" cy="408"/>
              </a:xfrm>
            </p:grpSpPr>
            <p:sp>
              <p:nvSpPr>
                <p:cNvPr id="1376290" name="Oval 34"/>
                <p:cNvSpPr>
                  <a:spLocks noChangeArrowheads="1"/>
                </p:cNvSpPr>
                <p:nvPr/>
              </p:nvSpPr>
              <p:spPr bwMode="auto">
                <a:xfrm>
                  <a:off x="1200" y="2447"/>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91" name="Text Box 35"/>
                <p:cNvSpPr txBox="1">
                  <a:spLocks noChangeArrowheads="1"/>
                </p:cNvSpPr>
                <p:nvPr/>
              </p:nvSpPr>
              <p:spPr bwMode="auto">
                <a:xfrm>
                  <a:off x="1248" y="2543"/>
                  <a:ext cx="287"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60452" name="Group 36"/>
              <p:cNvGrpSpPr>
                <a:grpSpLocks/>
              </p:cNvGrpSpPr>
              <p:nvPr/>
            </p:nvGrpSpPr>
            <p:grpSpPr bwMode="auto">
              <a:xfrm>
                <a:off x="1200" y="2256"/>
                <a:ext cx="384" cy="384"/>
                <a:chOff x="1200" y="1392"/>
                <a:chExt cx="384" cy="384"/>
              </a:xfrm>
            </p:grpSpPr>
            <p:sp>
              <p:nvSpPr>
                <p:cNvPr id="1376293" name="Oval 37"/>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94" name="Text Box 38"/>
                <p:cNvSpPr txBox="1">
                  <a:spLocks noChangeArrowheads="1"/>
                </p:cNvSpPr>
                <p:nvPr/>
              </p:nvSpPr>
              <p:spPr bwMode="auto">
                <a:xfrm>
                  <a:off x="1248" y="1439"/>
                  <a:ext cx="336" cy="3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76295" name="Line 39"/>
              <p:cNvSpPr>
                <a:spLocks noChangeShapeType="1"/>
              </p:cNvSpPr>
              <p:nvPr/>
            </p:nvSpPr>
            <p:spPr bwMode="auto">
              <a:xfrm flipV="1">
                <a:off x="1392" y="2640"/>
                <a:ext cx="0" cy="43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296" name="Line 40"/>
              <p:cNvSpPr>
                <a:spLocks noChangeShapeType="1"/>
              </p:cNvSpPr>
              <p:nvPr/>
            </p:nvSpPr>
            <p:spPr bwMode="auto">
              <a:xfrm flipV="1">
                <a:off x="1392" y="1824"/>
                <a:ext cx="0" cy="43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sp>
          <p:nvSpPr>
            <p:cNvPr id="1376297" name="Line 41"/>
            <p:cNvSpPr>
              <a:spLocks noChangeShapeType="1"/>
            </p:cNvSpPr>
            <p:nvPr/>
          </p:nvSpPr>
          <p:spPr bwMode="auto">
            <a:xfrm flipV="1">
              <a:off x="1392" y="3408"/>
              <a:ext cx="0" cy="28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sp>
        <p:nvSpPr>
          <p:cNvPr id="1376298" name="Line 42"/>
          <p:cNvSpPr>
            <a:spLocks noChangeShapeType="1"/>
          </p:cNvSpPr>
          <p:nvPr/>
        </p:nvSpPr>
        <p:spPr bwMode="auto">
          <a:xfrm>
            <a:off x="2514600" y="1492250"/>
            <a:ext cx="4373563"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60428" name="Group 43"/>
          <p:cNvGrpSpPr>
            <a:grpSpLocks/>
          </p:cNvGrpSpPr>
          <p:nvPr/>
        </p:nvGrpSpPr>
        <p:grpSpPr bwMode="auto">
          <a:xfrm>
            <a:off x="5480050" y="2346325"/>
            <a:ext cx="593725" cy="558800"/>
            <a:chOff x="1200" y="2448"/>
            <a:chExt cx="384" cy="409"/>
          </a:xfrm>
        </p:grpSpPr>
        <p:sp>
          <p:nvSpPr>
            <p:cNvPr id="1376300" name="Oval 44"/>
            <p:cNvSpPr>
              <a:spLocks noChangeArrowheads="1"/>
            </p:cNvSpPr>
            <p:nvPr/>
          </p:nvSpPr>
          <p:spPr bwMode="auto">
            <a:xfrm>
              <a:off x="1200" y="2448"/>
              <a:ext cx="384" cy="383"/>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1" name="Text Box 45"/>
            <p:cNvSpPr txBox="1">
              <a:spLocks noChangeArrowheads="1"/>
            </p:cNvSpPr>
            <p:nvPr/>
          </p:nvSpPr>
          <p:spPr bwMode="auto">
            <a:xfrm>
              <a:off x="1248" y="2544"/>
              <a:ext cx="287" cy="3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76302" name="Line 46"/>
          <p:cNvSpPr>
            <a:spLocks noChangeShapeType="1"/>
          </p:cNvSpPr>
          <p:nvPr/>
        </p:nvSpPr>
        <p:spPr bwMode="auto">
          <a:xfrm rot="10800000" flipH="1">
            <a:off x="6073775" y="2608263"/>
            <a:ext cx="814388"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3" name="Line 47"/>
          <p:cNvSpPr>
            <a:spLocks noChangeShapeType="1"/>
          </p:cNvSpPr>
          <p:nvPr/>
        </p:nvSpPr>
        <p:spPr bwMode="auto">
          <a:xfrm>
            <a:off x="5776913" y="2017713"/>
            <a:ext cx="0" cy="32861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4" name="Line 48"/>
          <p:cNvSpPr>
            <a:spLocks noChangeShapeType="1"/>
          </p:cNvSpPr>
          <p:nvPr/>
        </p:nvSpPr>
        <p:spPr bwMode="auto">
          <a:xfrm>
            <a:off x="3922713" y="2608263"/>
            <a:ext cx="1557337" cy="0"/>
          </a:xfrm>
          <a:prstGeom prst="line">
            <a:avLst/>
          </a:prstGeom>
          <a:noFill/>
          <a:ln w="9525">
            <a:solidFill>
              <a:schemeClr val="tx1"/>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5" name="Line 49"/>
          <p:cNvSpPr>
            <a:spLocks noChangeShapeType="1"/>
          </p:cNvSpPr>
          <p:nvPr/>
        </p:nvSpPr>
        <p:spPr bwMode="auto">
          <a:xfrm>
            <a:off x="2514600" y="3724275"/>
            <a:ext cx="4373563" cy="0"/>
          </a:xfrm>
          <a:prstGeom prst="line">
            <a:avLst/>
          </a:prstGeom>
          <a:noFill/>
          <a:ln w="9525">
            <a:solidFill>
              <a:schemeClr val="tx1"/>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6" name="Line 50"/>
          <p:cNvSpPr>
            <a:spLocks noChangeShapeType="1"/>
          </p:cNvSpPr>
          <p:nvPr/>
        </p:nvSpPr>
        <p:spPr bwMode="auto">
          <a:xfrm>
            <a:off x="4738688" y="2346325"/>
            <a:ext cx="0" cy="59055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7" name="Line 51"/>
          <p:cNvSpPr>
            <a:spLocks noChangeShapeType="1"/>
          </p:cNvSpPr>
          <p:nvPr/>
        </p:nvSpPr>
        <p:spPr bwMode="auto">
          <a:xfrm>
            <a:off x="4738688" y="3462338"/>
            <a:ext cx="0" cy="26193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8" name="Line 52"/>
          <p:cNvSpPr>
            <a:spLocks noChangeShapeType="1"/>
          </p:cNvSpPr>
          <p:nvPr/>
        </p:nvSpPr>
        <p:spPr bwMode="auto">
          <a:xfrm>
            <a:off x="4738688" y="1492250"/>
            <a:ext cx="0" cy="32861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09" name="Line 53"/>
          <p:cNvSpPr>
            <a:spLocks noChangeShapeType="1"/>
          </p:cNvSpPr>
          <p:nvPr/>
        </p:nvSpPr>
        <p:spPr bwMode="auto">
          <a:xfrm>
            <a:off x="1476375" y="1492250"/>
            <a:ext cx="444500"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10" name="Line 54"/>
          <p:cNvSpPr>
            <a:spLocks noChangeShapeType="1"/>
          </p:cNvSpPr>
          <p:nvPr/>
        </p:nvSpPr>
        <p:spPr bwMode="auto">
          <a:xfrm>
            <a:off x="7481888" y="1492250"/>
            <a:ext cx="519112"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76311" name="Text Box 55"/>
          <p:cNvSpPr txBox="1">
            <a:spLocks noChangeArrowheads="1"/>
          </p:cNvSpPr>
          <p:nvPr/>
        </p:nvSpPr>
        <p:spPr bwMode="auto">
          <a:xfrm>
            <a:off x="1550988" y="1163638"/>
            <a:ext cx="369887"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x</a:t>
            </a:r>
          </a:p>
        </p:txBody>
      </p:sp>
      <p:sp>
        <p:nvSpPr>
          <p:cNvPr id="1376312" name="Text Box 56"/>
          <p:cNvSpPr txBox="1">
            <a:spLocks noChangeArrowheads="1"/>
          </p:cNvSpPr>
          <p:nvPr/>
        </p:nvSpPr>
        <p:spPr bwMode="auto">
          <a:xfrm>
            <a:off x="7921625" y="1131888"/>
            <a:ext cx="369888"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rgbClr val="33CC33"/>
                </a:solidFill>
                <a:latin typeface="Arial" charset="0"/>
                <a:cs typeface="+mn-cs"/>
              </a:rPr>
              <a:t>y</a:t>
            </a:r>
            <a:endParaRPr lang="en-US" sz="2000">
              <a:solidFill>
                <a:srgbClr val="33CC33"/>
              </a:solidFill>
              <a:latin typeface="Arial Black" charset="0"/>
              <a:cs typeface="+mn-cs"/>
            </a:endParaRPr>
          </a:p>
        </p:txBody>
      </p:sp>
      <p:sp>
        <p:nvSpPr>
          <p:cNvPr id="1376313" name="Text Box 57"/>
          <p:cNvSpPr txBox="1">
            <a:spLocks noChangeArrowheads="1"/>
          </p:cNvSpPr>
          <p:nvPr/>
        </p:nvSpPr>
        <p:spPr bwMode="auto">
          <a:xfrm>
            <a:off x="3552825" y="1773238"/>
            <a:ext cx="658813" cy="4508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000">
                <a:solidFill>
                  <a:schemeClr val="tx2"/>
                </a:solidFill>
                <a:latin typeface="Arial Black" charset="0"/>
                <a:cs typeface="+mn-cs"/>
              </a:rPr>
              <a:t>a1</a:t>
            </a:r>
          </a:p>
        </p:txBody>
      </p:sp>
      <p:sp>
        <p:nvSpPr>
          <p:cNvPr id="1376314" name="Text Box 58"/>
          <p:cNvSpPr txBox="1">
            <a:spLocks noChangeArrowheads="1"/>
          </p:cNvSpPr>
          <p:nvPr/>
        </p:nvSpPr>
        <p:spPr bwMode="auto">
          <a:xfrm>
            <a:off x="5702300" y="1773238"/>
            <a:ext cx="669925" cy="4508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000">
                <a:solidFill>
                  <a:schemeClr val="tx2"/>
                </a:solidFill>
                <a:latin typeface="Arial Black" charset="0"/>
                <a:cs typeface="+mn-cs"/>
              </a:rPr>
              <a:t>a2</a:t>
            </a:r>
          </a:p>
        </p:txBody>
      </p:sp>
      <p:sp>
        <p:nvSpPr>
          <p:cNvPr id="1376315" name="Text Box 59"/>
          <p:cNvSpPr txBox="1">
            <a:spLocks noChangeArrowheads="1"/>
          </p:cNvSpPr>
          <p:nvPr/>
        </p:nvSpPr>
        <p:spPr bwMode="auto">
          <a:xfrm>
            <a:off x="2292350" y="4249738"/>
            <a:ext cx="666750" cy="4508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000">
                <a:solidFill>
                  <a:schemeClr val="tx2"/>
                </a:solidFill>
                <a:latin typeface="Arial Black" charset="0"/>
                <a:cs typeface="+mn-cs"/>
              </a:rPr>
              <a:t>b1</a:t>
            </a:r>
          </a:p>
        </p:txBody>
      </p:sp>
      <p:sp>
        <p:nvSpPr>
          <p:cNvPr id="1376316" name="Text Box 60"/>
          <p:cNvSpPr txBox="1">
            <a:spLocks noChangeArrowheads="1"/>
          </p:cNvSpPr>
          <p:nvPr/>
        </p:nvSpPr>
        <p:spPr bwMode="auto">
          <a:xfrm>
            <a:off x="6443663" y="4251325"/>
            <a:ext cx="668337" cy="4508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000">
                <a:solidFill>
                  <a:schemeClr val="tx2"/>
                </a:solidFill>
                <a:latin typeface="Arial Black" charset="0"/>
                <a:cs typeface="+mn-cs"/>
              </a:rPr>
              <a:t>b2</a:t>
            </a:r>
          </a:p>
        </p:txBody>
      </p:sp>
      <p:sp>
        <p:nvSpPr>
          <p:cNvPr id="1376317" name="Text Box 61"/>
          <p:cNvSpPr txBox="1">
            <a:spLocks noChangeArrowheads="1"/>
          </p:cNvSpPr>
          <p:nvPr/>
        </p:nvSpPr>
        <p:spPr bwMode="auto">
          <a:xfrm>
            <a:off x="4432300" y="1125538"/>
            <a:ext cx="590550"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spAutoFit/>
          </a:bodyPr>
          <a:lstStyle/>
          <a:p>
            <a:pPr>
              <a:defRPr/>
            </a:pPr>
            <a:r>
              <a:rPr lang="en-US" sz="1800" b="1">
                <a:solidFill>
                  <a:srgbClr val="FF3300"/>
                </a:solidFill>
                <a:latin typeface="Arial" charset="0"/>
                <a:cs typeface="+mn-cs"/>
              </a:rPr>
              <a:t>mid</a:t>
            </a:r>
          </a:p>
        </p:txBody>
      </p:sp>
      <p:sp>
        <p:nvSpPr>
          <p:cNvPr id="1376318" name="Rectangle 62"/>
          <p:cNvSpPr>
            <a:spLocks noChangeArrowheads="1"/>
          </p:cNvSpPr>
          <p:nvPr/>
        </p:nvSpPr>
        <p:spPr bwMode="auto">
          <a:xfrm>
            <a:off x="684213" y="4652963"/>
            <a:ext cx="7416800" cy="146526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lgn="l">
              <a:defRPr/>
            </a:pPr>
            <a:r>
              <a:rPr lang="en-US" sz="1800">
                <a:latin typeface="Arial" charset="0"/>
                <a:cs typeface="+mn-cs"/>
              </a:rPr>
              <a:t>function IIR ( a1, a2 , b1, b2, x: num)  /* returns */   </a:t>
            </a:r>
            <a:r>
              <a:rPr lang="en-US" sz="1800">
                <a:solidFill>
                  <a:srgbClr val="33CC33"/>
                </a:solidFill>
                <a:latin typeface="Arial" charset="0"/>
                <a:cs typeface="+mn-cs"/>
              </a:rPr>
              <a:t>y</a:t>
            </a:r>
            <a:r>
              <a:rPr lang="en-US" sz="1800">
                <a:latin typeface="Arial" charset="0"/>
                <a:cs typeface="+mn-cs"/>
              </a:rPr>
              <a:t> : num =</a:t>
            </a:r>
          </a:p>
          <a:p>
            <a:pPr algn="l">
              <a:defRPr/>
            </a:pPr>
            <a:r>
              <a:rPr lang="en-US" sz="1800">
                <a:latin typeface="Arial" charset="0"/>
                <a:cs typeface="+mn-cs"/>
              </a:rPr>
              <a:t>begin</a:t>
            </a:r>
          </a:p>
          <a:p>
            <a:pPr algn="l">
              <a:defRPr/>
            </a:pPr>
            <a:r>
              <a:rPr lang="en-US" sz="1800">
                <a:latin typeface="Arial" charset="0"/>
                <a:cs typeface="+mn-cs"/>
              </a:rPr>
              <a:t>		</a:t>
            </a:r>
            <a:r>
              <a:rPr lang="en-US" sz="1800">
                <a:solidFill>
                  <a:srgbClr val="33CC33"/>
                </a:solidFill>
                <a:latin typeface="Arial" charset="0"/>
                <a:cs typeface="+mn-cs"/>
              </a:rPr>
              <a:t>y</a:t>
            </a:r>
            <a:r>
              <a:rPr lang="en-US" sz="1800">
                <a:latin typeface="Arial" charset="0"/>
                <a:cs typeface="+mn-cs"/>
              </a:rPr>
              <a:t> = </a:t>
            </a:r>
            <a:r>
              <a:rPr lang="en-US" sz="1800">
                <a:solidFill>
                  <a:srgbClr val="FF3300"/>
                </a:solidFill>
                <a:latin typeface="Arial" charset="0"/>
                <a:cs typeface="+mn-cs"/>
              </a:rPr>
              <a:t>mid</a:t>
            </a:r>
            <a:r>
              <a:rPr lang="en-US" sz="1800">
                <a:latin typeface="Arial" charset="0"/>
                <a:cs typeface="+mn-cs"/>
              </a:rPr>
              <a:t> + a2 * </a:t>
            </a:r>
            <a:r>
              <a:rPr lang="en-US" sz="1800">
                <a:solidFill>
                  <a:srgbClr val="FF3300"/>
                </a:solidFill>
                <a:latin typeface="Arial" charset="0"/>
                <a:cs typeface="+mn-cs"/>
              </a:rPr>
              <a:t>mid</a:t>
            </a:r>
            <a:r>
              <a:rPr lang="en-US" sz="1800">
                <a:latin typeface="Arial" charset="0"/>
                <a:cs typeface="+mn-cs"/>
              </a:rPr>
              <a:t>@1 + b2 * </a:t>
            </a:r>
            <a:r>
              <a:rPr lang="en-US" sz="1800">
                <a:solidFill>
                  <a:srgbClr val="FF3300"/>
                </a:solidFill>
                <a:latin typeface="Arial" charset="0"/>
                <a:cs typeface="+mn-cs"/>
              </a:rPr>
              <a:t>mid</a:t>
            </a:r>
            <a:r>
              <a:rPr lang="en-US" sz="1800">
                <a:latin typeface="Arial" charset="0"/>
                <a:cs typeface="+mn-cs"/>
              </a:rPr>
              <a:t>@2;</a:t>
            </a:r>
          </a:p>
          <a:p>
            <a:pPr algn="l">
              <a:defRPr/>
            </a:pPr>
            <a:r>
              <a:rPr lang="en-US" sz="1800">
                <a:latin typeface="Arial" charset="0"/>
                <a:cs typeface="+mn-cs"/>
              </a:rPr>
              <a:t>		</a:t>
            </a:r>
            <a:r>
              <a:rPr lang="en-US" sz="1800">
                <a:solidFill>
                  <a:srgbClr val="FF3300"/>
                </a:solidFill>
                <a:latin typeface="Arial" charset="0"/>
                <a:cs typeface="+mn-cs"/>
              </a:rPr>
              <a:t>mid </a:t>
            </a:r>
            <a:r>
              <a:rPr lang="en-US" sz="1800">
                <a:latin typeface="Arial" charset="0"/>
                <a:cs typeface="+mn-cs"/>
              </a:rPr>
              <a:t>= x + a1 * </a:t>
            </a:r>
            <a:r>
              <a:rPr lang="en-US" sz="1800">
                <a:solidFill>
                  <a:srgbClr val="FF3300"/>
                </a:solidFill>
                <a:latin typeface="Arial" charset="0"/>
                <a:cs typeface="+mn-cs"/>
              </a:rPr>
              <a:t>mid</a:t>
            </a:r>
            <a:r>
              <a:rPr lang="en-US" sz="1800">
                <a:latin typeface="Arial" charset="0"/>
                <a:cs typeface="+mn-cs"/>
              </a:rPr>
              <a:t>@1 + b1 * </a:t>
            </a:r>
            <a:r>
              <a:rPr lang="en-US" sz="1800">
                <a:solidFill>
                  <a:srgbClr val="FF3300"/>
                </a:solidFill>
                <a:latin typeface="Arial" charset="0"/>
                <a:cs typeface="+mn-cs"/>
              </a:rPr>
              <a:t>mid</a:t>
            </a:r>
            <a:r>
              <a:rPr lang="en-US" sz="1800">
                <a:latin typeface="Arial" charset="0"/>
                <a:cs typeface="+mn-cs"/>
              </a:rPr>
              <a:t>@2;</a:t>
            </a:r>
          </a:p>
          <a:p>
            <a:pPr algn="l">
              <a:defRPr/>
            </a:pPr>
            <a:r>
              <a:rPr lang="en-US" sz="1800">
                <a:latin typeface="Arial" charset="0"/>
                <a:cs typeface="+mn-cs"/>
              </a:rPr>
              <a:t>end</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9891530C-F623-8B4C-BC7C-8F1B4C27CA28}" type="slidenum">
              <a:rPr lang="en-US"/>
              <a:pPr>
                <a:defRPr/>
              </a:pPr>
              <a:t>28</a:t>
            </a:fld>
            <a:endParaRPr lang="en-US"/>
          </a:p>
        </p:txBody>
      </p:sp>
      <p:sp>
        <p:nvSpPr>
          <p:cNvPr id="1380354" name="Rectangle 2"/>
          <p:cNvSpPr>
            <a:spLocks noGrp="1" noChangeArrowheads="1"/>
          </p:cNvSpPr>
          <p:nvPr>
            <p:ph type="title"/>
          </p:nvPr>
        </p:nvSpPr>
        <p:spPr/>
        <p:txBody>
          <a:bodyPr/>
          <a:lstStyle/>
          <a:p>
            <a:pPr>
              <a:defRPr/>
            </a:pPr>
            <a:r>
              <a:rPr lang="en-US">
                <a:cs typeface="+mj-cs"/>
              </a:rPr>
              <a:t>Hardware primitives</a:t>
            </a:r>
          </a:p>
        </p:txBody>
      </p:sp>
      <p:sp>
        <p:nvSpPr>
          <p:cNvPr id="1380355" name="Rectangle 3"/>
          <p:cNvSpPr>
            <a:spLocks noGrp="1" noChangeArrowheads="1"/>
          </p:cNvSpPr>
          <p:nvPr>
            <p:ph type="body" idx="1"/>
          </p:nvPr>
        </p:nvSpPr>
        <p:spPr/>
        <p:txBody>
          <a:bodyPr/>
          <a:lstStyle/>
          <a:p>
            <a:pPr>
              <a:defRPr/>
            </a:pPr>
            <a:r>
              <a:rPr lang="en-US">
                <a:cs typeface="+mn-cs"/>
              </a:rPr>
              <a:t>Hardware basic units:</a:t>
            </a:r>
          </a:p>
          <a:p>
            <a:pPr lvl="1">
              <a:defRPr/>
            </a:pPr>
            <a:r>
              <a:rPr lang="en-US"/>
              <a:t>Logic gates</a:t>
            </a:r>
          </a:p>
          <a:p>
            <a:pPr lvl="1">
              <a:defRPr/>
            </a:pPr>
            <a:r>
              <a:rPr lang="en-US"/>
              <a:t>Registers</a:t>
            </a:r>
          </a:p>
          <a:p>
            <a:pPr lvl="1">
              <a:defRPr/>
            </a:pPr>
            <a:r>
              <a:rPr lang="en-US"/>
              <a:t>Black-boxes </a:t>
            </a:r>
          </a:p>
          <a:p>
            <a:pPr lvl="2">
              <a:defRPr/>
            </a:pPr>
            <a:r>
              <a:rPr lang="en-US"/>
              <a:t>e.g., Complex units, RAMs</a:t>
            </a:r>
          </a:p>
          <a:p>
            <a:pPr>
              <a:defRPr/>
            </a:pPr>
            <a:r>
              <a:rPr lang="en-US">
                <a:cs typeface="+mn-cs"/>
              </a:rPr>
              <a:t>Connections</a:t>
            </a:r>
          </a:p>
          <a:p>
            <a:pPr>
              <a:defRPr/>
            </a:pPr>
            <a:r>
              <a:rPr lang="en-US">
                <a:cs typeface="+mn-cs"/>
              </a:rPr>
              <a:t>Ports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EF067539-9818-8442-A298-E42EBB5B8449}" type="slidenum">
              <a:rPr lang="en-US"/>
              <a:pPr>
                <a:defRPr/>
              </a:pPr>
              <a:t>29</a:t>
            </a:fld>
            <a:endParaRPr lang="en-US"/>
          </a:p>
        </p:txBody>
      </p:sp>
      <p:sp>
        <p:nvSpPr>
          <p:cNvPr id="1381378" name="Rectangle 2"/>
          <p:cNvSpPr>
            <a:spLocks noGrp="1" noChangeArrowheads="1"/>
          </p:cNvSpPr>
          <p:nvPr>
            <p:ph type="title"/>
          </p:nvPr>
        </p:nvSpPr>
        <p:spPr/>
        <p:txBody>
          <a:bodyPr/>
          <a:lstStyle/>
          <a:p>
            <a:pPr>
              <a:defRPr/>
            </a:pPr>
            <a:r>
              <a:rPr lang="en-US">
                <a:cs typeface="+mj-cs"/>
              </a:rPr>
              <a:t>Semantics of variables</a:t>
            </a:r>
          </a:p>
        </p:txBody>
      </p:sp>
      <p:sp>
        <p:nvSpPr>
          <p:cNvPr id="1381379" name="Rectangle 3"/>
          <p:cNvSpPr>
            <a:spLocks noGrp="1" noChangeArrowheads="1"/>
          </p:cNvSpPr>
          <p:nvPr>
            <p:ph type="body" idx="1"/>
          </p:nvPr>
        </p:nvSpPr>
        <p:spPr/>
        <p:txBody>
          <a:bodyPr/>
          <a:lstStyle/>
          <a:p>
            <a:pPr marL="342900" indent="-342900">
              <a:lnSpc>
                <a:spcPct val="115000"/>
              </a:lnSpc>
              <a:defRPr/>
            </a:pPr>
            <a:r>
              <a:rPr lang="en-US">
                <a:cs typeface="+mn-cs"/>
              </a:rPr>
              <a:t>Variables are implemented in hardware by:</a:t>
            </a:r>
          </a:p>
          <a:p>
            <a:pPr marL="742950" lvl="1" indent="-285750">
              <a:lnSpc>
                <a:spcPct val="100000"/>
              </a:lnSpc>
              <a:defRPr/>
            </a:pPr>
            <a:r>
              <a:rPr lang="en-US"/>
              <a:t>Registers</a:t>
            </a:r>
          </a:p>
          <a:p>
            <a:pPr marL="742950" lvl="1" indent="-285750">
              <a:lnSpc>
                <a:spcPct val="100000"/>
              </a:lnSpc>
              <a:defRPr/>
            </a:pPr>
            <a:r>
              <a:rPr lang="en-US"/>
              <a:t>Wires</a:t>
            </a:r>
          </a:p>
          <a:p>
            <a:pPr marL="342900" indent="-342900">
              <a:lnSpc>
                <a:spcPct val="115000"/>
              </a:lnSpc>
              <a:defRPr/>
            </a:pPr>
            <a:r>
              <a:rPr lang="en-US">
                <a:cs typeface="+mn-cs"/>
              </a:rPr>
              <a:t>The hardware can store information or not</a:t>
            </a:r>
          </a:p>
          <a:p>
            <a:pPr marL="342900" indent="-342900">
              <a:lnSpc>
                <a:spcPct val="115000"/>
              </a:lnSpc>
              <a:defRPr/>
            </a:pPr>
            <a:r>
              <a:rPr lang="en-US">
                <a:cs typeface="+mn-cs"/>
              </a:rPr>
              <a:t>Two cases:</a:t>
            </a:r>
          </a:p>
          <a:p>
            <a:pPr marL="742950" lvl="1" indent="-285750">
              <a:lnSpc>
                <a:spcPct val="100000"/>
              </a:lnSpc>
              <a:defRPr/>
            </a:pPr>
            <a:r>
              <a:rPr lang="en-US"/>
              <a:t>Combinational circuits</a:t>
            </a:r>
          </a:p>
          <a:p>
            <a:pPr marL="1143000" lvl="2">
              <a:lnSpc>
                <a:spcPct val="80000"/>
              </a:lnSpc>
              <a:defRPr/>
            </a:pPr>
            <a:r>
              <a:rPr lang="en-US"/>
              <a:t>Resolution policy for multiple assignment to a variable</a:t>
            </a:r>
          </a:p>
          <a:p>
            <a:pPr marL="742950" lvl="1" indent="-285750">
              <a:lnSpc>
                <a:spcPct val="100000"/>
              </a:lnSpc>
              <a:defRPr/>
            </a:pPr>
            <a:r>
              <a:rPr lang="en-US"/>
              <a:t>Sequential circuits</a:t>
            </a:r>
          </a:p>
          <a:p>
            <a:pPr marL="1143000" lvl="2">
              <a:lnSpc>
                <a:spcPct val="80000"/>
              </a:lnSpc>
              <a:defRPr/>
            </a:pPr>
            <a:r>
              <a:rPr lang="en-US"/>
              <a:t>Variables keep values until reassigned</a:t>
            </a:r>
          </a:p>
          <a:p>
            <a:pPr marL="742950" lvl="1" indent="-285750">
              <a:lnSpc>
                <a:spcPct val="100000"/>
              </a:lnSpc>
              <a:defRPr/>
            </a:pPr>
            <a:endParaRPr lang="en-US" sz="2000"/>
          </a:p>
          <a:p>
            <a:pPr marL="742950" lvl="1" indent="-285750">
              <a:lnSpc>
                <a:spcPct val="100000"/>
              </a:lnSpc>
              <a:buFont typeface="Monotype Sorts" charset="0"/>
              <a:buNone/>
              <a:defRPr/>
            </a:pPr>
            <a:endParaRPr lang="en-US" sz="200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(c)  Giovanni De Micheli</a:t>
            </a:r>
          </a:p>
        </p:txBody>
      </p:sp>
      <p:sp>
        <p:nvSpPr>
          <p:cNvPr id="6" name="Slide Number Placeholder 4"/>
          <p:cNvSpPr>
            <a:spLocks noGrp="1"/>
          </p:cNvSpPr>
          <p:nvPr>
            <p:ph type="sldNum" sz="quarter" idx="11"/>
          </p:nvPr>
        </p:nvSpPr>
        <p:spPr/>
        <p:txBody>
          <a:bodyPr/>
          <a:lstStyle/>
          <a:p>
            <a:pPr>
              <a:defRPr/>
            </a:pPr>
            <a:fld id="{CFF45DD2-CA1D-F24C-B0B9-6789DBD5E0D8}" type="slidenum">
              <a:rPr lang="en-US"/>
              <a:pPr>
                <a:defRPr/>
              </a:pPr>
              <a:t>3</a:t>
            </a:fld>
            <a:endParaRPr lang="en-US"/>
          </a:p>
        </p:txBody>
      </p:sp>
      <p:sp>
        <p:nvSpPr>
          <p:cNvPr id="1424386" name="Rectangle 2"/>
          <p:cNvSpPr>
            <a:spLocks noGrp="1" noChangeArrowheads="1"/>
          </p:cNvSpPr>
          <p:nvPr>
            <p:ph type="title"/>
          </p:nvPr>
        </p:nvSpPr>
        <p:spPr>
          <a:xfrm>
            <a:off x="685800" y="-254000"/>
            <a:ext cx="7772400" cy="1752600"/>
          </a:xfrm>
        </p:spPr>
        <p:txBody>
          <a:bodyPr/>
          <a:lstStyle/>
          <a:p>
            <a:pPr>
              <a:defRPr/>
            </a:pPr>
            <a:r>
              <a:rPr lang="en-US">
                <a:cs typeface="+mj-cs"/>
              </a:rPr>
              <a:t>Electronic systems</a:t>
            </a:r>
          </a:p>
        </p:txBody>
      </p:sp>
      <p:sp>
        <p:nvSpPr>
          <p:cNvPr id="1424387" name="Rectangle 3"/>
          <p:cNvSpPr>
            <a:spLocks noGrp="1" noChangeArrowheads="1"/>
          </p:cNvSpPr>
          <p:nvPr>
            <p:ph type="body" idx="1"/>
          </p:nvPr>
        </p:nvSpPr>
        <p:spPr>
          <a:xfrm>
            <a:off x="841375" y="1236663"/>
            <a:ext cx="7596188" cy="3529012"/>
          </a:xfrm>
        </p:spPr>
        <p:txBody>
          <a:bodyPr/>
          <a:lstStyle/>
          <a:p>
            <a:pPr marL="342900" indent="-342900">
              <a:lnSpc>
                <a:spcPct val="70000"/>
              </a:lnSpc>
              <a:defRPr/>
            </a:pPr>
            <a:r>
              <a:rPr lang="en-US">
                <a:cs typeface="+mn-cs"/>
              </a:rPr>
              <a:t>A system is a combination of:</a:t>
            </a:r>
          </a:p>
          <a:p>
            <a:pPr marL="742950" lvl="1" indent="-285750">
              <a:lnSpc>
                <a:spcPct val="70000"/>
              </a:lnSpc>
              <a:defRPr/>
            </a:pPr>
            <a:r>
              <a:rPr lang="en-US">
                <a:solidFill>
                  <a:schemeClr val="tx2"/>
                </a:solidFill>
              </a:rPr>
              <a:t>Hardware</a:t>
            </a:r>
            <a:r>
              <a:rPr lang="en-US"/>
              <a:t> platform: </a:t>
            </a:r>
          </a:p>
          <a:p>
            <a:pPr marL="1143000" lvl="2">
              <a:lnSpc>
                <a:spcPct val="70000"/>
              </a:lnSpc>
              <a:defRPr/>
            </a:pPr>
            <a:r>
              <a:rPr lang="en-US"/>
              <a:t>Processors, memories, transducers  </a:t>
            </a:r>
          </a:p>
          <a:p>
            <a:pPr marL="742950" lvl="1" indent="-285750">
              <a:lnSpc>
                <a:spcPct val="70000"/>
              </a:lnSpc>
              <a:defRPr/>
            </a:pPr>
            <a:r>
              <a:rPr lang="en-US">
                <a:solidFill>
                  <a:schemeClr val="tx2"/>
                </a:solidFill>
              </a:rPr>
              <a:t>Software</a:t>
            </a:r>
            <a:r>
              <a:rPr lang="en-US"/>
              <a:t> :</a:t>
            </a:r>
          </a:p>
          <a:p>
            <a:pPr marL="1143000" lvl="2">
              <a:lnSpc>
                <a:spcPct val="70000"/>
              </a:lnSpc>
              <a:defRPr/>
            </a:pPr>
            <a:r>
              <a:rPr lang="en-US"/>
              <a:t>Application and system software</a:t>
            </a:r>
          </a:p>
          <a:p>
            <a:pPr marL="342900" indent="-342900">
              <a:lnSpc>
                <a:spcPct val="70000"/>
              </a:lnSpc>
              <a:defRPr/>
            </a:pPr>
            <a:r>
              <a:rPr lang="en-US">
                <a:cs typeface="+mn-cs"/>
              </a:rPr>
              <a:t>Attributes:</a:t>
            </a:r>
          </a:p>
          <a:p>
            <a:pPr marL="742950" lvl="1" indent="-285750">
              <a:lnSpc>
                <a:spcPct val="70000"/>
              </a:lnSpc>
              <a:defRPr/>
            </a:pPr>
            <a:r>
              <a:rPr lang="en-US">
                <a:solidFill>
                  <a:schemeClr val="tx2"/>
                </a:solidFill>
              </a:rPr>
              <a:t>Application domain</a:t>
            </a:r>
          </a:p>
          <a:p>
            <a:pPr marL="1143000" lvl="2">
              <a:lnSpc>
                <a:spcPct val="70000"/>
              </a:lnSpc>
              <a:defRPr/>
            </a:pPr>
            <a:r>
              <a:rPr lang="en-US"/>
              <a:t>Computing, communication, consumer</a:t>
            </a:r>
          </a:p>
          <a:p>
            <a:pPr marL="742950" lvl="1" indent="-285750">
              <a:lnSpc>
                <a:spcPct val="70000"/>
              </a:lnSpc>
              <a:defRPr/>
            </a:pPr>
            <a:r>
              <a:rPr lang="en-US">
                <a:solidFill>
                  <a:schemeClr val="tx2"/>
                </a:solidFill>
              </a:rPr>
              <a:t>Integration level</a:t>
            </a:r>
          </a:p>
          <a:p>
            <a:pPr marL="1143000" lvl="2">
              <a:lnSpc>
                <a:spcPct val="70000"/>
              </a:lnSpc>
              <a:defRPr/>
            </a:pPr>
            <a:r>
              <a:rPr lang="en-US"/>
              <a:t>Chip, board, distributed/networked</a:t>
            </a:r>
          </a:p>
          <a:p>
            <a:pPr marL="742950" lvl="1" indent="-285750">
              <a:lnSpc>
                <a:spcPct val="70000"/>
              </a:lnSpc>
              <a:defRPr/>
            </a:pPr>
            <a:r>
              <a:rPr lang="en-US">
                <a:solidFill>
                  <a:schemeClr val="tx2"/>
                </a:solidFill>
              </a:rPr>
              <a:t>Function</a:t>
            </a:r>
          </a:p>
          <a:p>
            <a:pPr marL="1143000" lvl="2">
              <a:lnSpc>
                <a:spcPct val="70000"/>
              </a:lnSpc>
              <a:defRPr/>
            </a:pPr>
            <a:r>
              <a:rPr lang="en-US"/>
              <a:t>Autonomous, embedded</a:t>
            </a:r>
          </a:p>
        </p:txBody>
      </p:sp>
      <p:graphicFrame>
        <p:nvGraphicFramePr>
          <p:cNvPr id="9221" name="Object 4"/>
          <p:cNvGraphicFramePr>
            <a:graphicFrameLocks noChangeAspect="1"/>
          </p:cNvGraphicFramePr>
          <p:nvPr/>
        </p:nvGraphicFramePr>
        <p:xfrm>
          <a:off x="6772275" y="4876800"/>
          <a:ext cx="1905000" cy="914400"/>
        </p:xfrm>
        <a:graphic>
          <a:graphicData uri="http://schemas.openxmlformats.org/presentationml/2006/ole">
            <mc:AlternateContent xmlns:mc="http://schemas.openxmlformats.org/markup-compatibility/2006">
              <mc:Choice xmlns:v="urn:schemas-microsoft-com:vml" Requires="v">
                <p:oleObj name="Graphique" r:id="rId3" imgW="1905000" imgH="914400" progId="MSGraph.Chart.8">
                  <p:embed followColorScheme="full"/>
                </p:oleObj>
              </mc:Choice>
              <mc:Fallback>
                <p:oleObj name="Graphique" r:id="rId3" imgW="1905000" imgH="914400"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72275" y="4876800"/>
                        <a:ext cx="1905000" cy="914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438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24387">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24387">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24387">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24387">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24387">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243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languages at system level</a:t>
            </a:r>
          </a:p>
        </p:txBody>
      </p:sp>
      <p:sp>
        <p:nvSpPr>
          <p:cNvPr id="3" name="Content Placeholder 2"/>
          <p:cNvSpPr>
            <a:spLocks noGrp="1"/>
          </p:cNvSpPr>
          <p:nvPr>
            <p:ph idx="1"/>
          </p:nvPr>
        </p:nvSpPr>
        <p:spPr>
          <a:xfrm>
            <a:off x="349024" y="1057602"/>
            <a:ext cx="8699500" cy="5207000"/>
          </a:xfrm>
        </p:spPr>
        <p:txBody>
          <a:bodyPr/>
          <a:lstStyle/>
          <a:p>
            <a:r>
              <a:rPr lang="en-US" sz="2400" dirty="0" err="1"/>
              <a:t>SystemC</a:t>
            </a:r>
            <a:endParaRPr lang="en-US" sz="2400" dirty="0"/>
          </a:p>
          <a:p>
            <a:pPr lvl="1"/>
            <a:r>
              <a:rPr lang="en-US" sz="2000" dirty="0"/>
              <a:t>Object-oriented C++ hardware library</a:t>
            </a:r>
          </a:p>
          <a:p>
            <a:r>
              <a:rPr lang="en-US" sz="2400" dirty="0"/>
              <a:t>System Verilog</a:t>
            </a:r>
            <a:endParaRPr lang="en-US" sz="2000" dirty="0"/>
          </a:p>
          <a:p>
            <a:pPr lvl="1"/>
            <a:r>
              <a:rPr lang="en-US" sz="2000" dirty="0"/>
              <a:t>Extension of Verilog to system level</a:t>
            </a:r>
          </a:p>
          <a:p>
            <a:pPr lvl="1"/>
            <a:r>
              <a:rPr lang="en-US" sz="2000" dirty="0"/>
              <a:t>Support for system-level verification</a:t>
            </a:r>
          </a:p>
          <a:p>
            <a:r>
              <a:rPr lang="en-US" sz="2400" dirty="0" err="1"/>
              <a:t>OpenCL</a:t>
            </a:r>
            <a:endParaRPr lang="en-US" sz="2400" dirty="0"/>
          </a:p>
          <a:p>
            <a:pPr lvl="1"/>
            <a:r>
              <a:rPr lang="en-US" sz="2000" dirty="0"/>
              <a:t>Framework for heterogeneous system design</a:t>
            </a:r>
          </a:p>
          <a:p>
            <a:pPr lvl="1"/>
            <a:r>
              <a:rPr lang="en-US" sz="2000" dirty="0"/>
              <a:t>Interface to parallel computing</a:t>
            </a:r>
          </a:p>
          <a:p>
            <a:r>
              <a:rPr lang="en-US" sz="2400" dirty="0"/>
              <a:t>Chisel</a:t>
            </a:r>
          </a:p>
          <a:p>
            <a:pPr lvl="1"/>
            <a:r>
              <a:rPr lang="en-US" sz="2000" dirty="0"/>
              <a:t>Design language embedded into Scala</a:t>
            </a:r>
          </a:p>
        </p:txBody>
      </p:sp>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B6191960-14DA-2248-8254-D19B37058B1C}" type="slidenum">
              <a:rPr lang="en-US" smtClean="0"/>
              <a:pPr>
                <a:defRPr/>
              </a:pPr>
              <a:t>30</a:t>
            </a:fld>
            <a:endParaRPr lang="en-US"/>
          </a:p>
        </p:txBody>
      </p:sp>
    </p:spTree>
    <p:extLst>
      <p:ext uri="{BB962C8B-B14F-4D97-AF65-F5344CB8AC3E}">
        <p14:creationId xmlns:p14="http://schemas.microsoft.com/office/powerpoint/2010/main" val="41303460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B1C1C612-21DE-2D4D-BA30-F96A82F1E2CD}" type="slidenum">
              <a:rPr lang="en-US"/>
              <a:pPr>
                <a:defRPr/>
              </a:pPr>
              <a:t>31</a:t>
            </a:fld>
            <a:endParaRPr lang="en-US"/>
          </a:p>
        </p:txBody>
      </p:sp>
      <p:sp>
        <p:nvSpPr>
          <p:cNvPr id="1510402" name="Rectangle 2"/>
          <p:cNvSpPr>
            <a:spLocks noGrp="1" noChangeArrowheads="1"/>
          </p:cNvSpPr>
          <p:nvPr>
            <p:ph type="title"/>
          </p:nvPr>
        </p:nvSpPr>
        <p:spPr/>
        <p:txBody>
          <a:bodyPr/>
          <a:lstStyle/>
          <a:p>
            <a:pPr>
              <a:defRPr/>
            </a:pPr>
            <a:r>
              <a:rPr lang="en-US">
                <a:cs typeface="+mj-cs"/>
              </a:rPr>
              <a:t>System Verilog</a:t>
            </a:r>
          </a:p>
        </p:txBody>
      </p:sp>
      <p:sp>
        <p:nvSpPr>
          <p:cNvPr id="1510403" name="Rectangle 3"/>
          <p:cNvSpPr>
            <a:spLocks noGrp="1" noChangeArrowheads="1"/>
          </p:cNvSpPr>
          <p:nvPr>
            <p:ph type="body" idx="1"/>
          </p:nvPr>
        </p:nvSpPr>
        <p:spPr>
          <a:xfrm>
            <a:off x="533400" y="1208088"/>
            <a:ext cx="7874000" cy="4964112"/>
          </a:xfrm>
        </p:spPr>
        <p:txBody>
          <a:bodyPr/>
          <a:lstStyle/>
          <a:p>
            <a:pPr marL="342900" indent="-342900">
              <a:lnSpc>
                <a:spcPct val="80000"/>
              </a:lnSpc>
              <a:defRPr/>
            </a:pPr>
            <a:r>
              <a:rPr lang="en-US" sz="2400" dirty="0">
                <a:cs typeface="+mn-cs"/>
              </a:rPr>
              <a:t> Extensions to Verilog HDL </a:t>
            </a:r>
          </a:p>
          <a:p>
            <a:pPr marL="685800" lvl="1" indent="-342900">
              <a:lnSpc>
                <a:spcPct val="80000"/>
              </a:lnSpc>
              <a:defRPr/>
            </a:pPr>
            <a:r>
              <a:rPr lang="en-US" sz="2000" dirty="0">
                <a:cs typeface="+mn-cs"/>
              </a:rPr>
              <a:t>Includes now the original Verilog language</a:t>
            </a:r>
          </a:p>
          <a:p>
            <a:pPr marL="400050">
              <a:lnSpc>
                <a:spcPct val="80000"/>
              </a:lnSpc>
              <a:defRPr/>
            </a:pPr>
            <a:r>
              <a:rPr lang="en-US" sz="2400" dirty="0"/>
              <a:t>Modeling:</a:t>
            </a:r>
          </a:p>
          <a:p>
            <a:pPr marL="800100" lvl="1">
              <a:lnSpc>
                <a:spcPct val="80000"/>
              </a:lnSpc>
              <a:defRPr/>
            </a:pPr>
            <a:r>
              <a:rPr lang="en-US" sz="2000" dirty="0"/>
              <a:t>Transaction-level modeling</a:t>
            </a:r>
          </a:p>
          <a:p>
            <a:pPr lvl="2">
              <a:lnSpc>
                <a:spcPct val="80000"/>
              </a:lnSpc>
              <a:defRPr/>
            </a:pPr>
            <a:r>
              <a:rPr lang="en-US" sz="1800" dirty="0"/>
              <a:t>Higher abstraction level</a:t>
            </a:r>
          </a:p>
          <a:p>
            <a:pPr marL="800100" lvl="1">
              <a:lnSpc>
                <a:spcPct val="80000"/>
              </a:lnSpc>
              <a:defRPr/>
            </a:pPr>
            <a:r>
              <a:rPr lang="en-US" sz="2000" dirty="0"/>
              <a:t>Direct Programming interface</a:t>
            </a:r>
          </a:p>
          <a:p>
            <a:pPr lvl="2">
              <a:lnSpc>
                <a:spcPct val="80000"/>
              </a:lnSpc>
              <a:defRPr/>
            </a:pPr>
            <a:r>
              <a:rPr lang="en-US" sz="1800" dirty="0"/>
              <a:t>Enables calls to C/C++/</a:t>
            </a:r>
            <a:r>
              <a:rPr lang="en-US" sz="1800" dirty="0" err="1"/>
              <a:t>SystemC</a:t>
            </a:r>
            <a:endParaRPr lang="en-US" sz="1800" dirty="0"/>
          </a:p>
          <a:p>
            <a:pPr lvl="2">
              <a:lnSpc>
                <a:spcPct val="80000"/>
              </a:lnSpc>
              <a:defRPr/>
            </a:pPr>
            <a:r>
              <a:rPr lang="en-US" sz="1800" dirty="0"/>
              <a:t>Co-simulation Verilog/</a:t>
            </a:r>
            <a:r>
              <a:rPr lang="en-US" sz="1800" dirty="0" err="1"/>
              <a:t>SystemC</a:t>
            </a:r>
            <a:endParaRPr lang="en-US" sz="1800" dirty="0"/>
          </a:p>
          <a:p>
            <a:pPr marL="800100" lvl="1">
              <a:lnSpc>
                <a:spcPct val="80000"/>
              </a:lnSpc>
              <a:defRPr/>
            </a:pPr>
            <a:r>
              <a:rPr lang="en-US" sz="2000" dirty="0"/>
              <a:t>Interface modeling with encapsulation</a:t>
            </a:r>
          </a:p>
          <a:p>
            <a:pPr lvl="2">
              <a:lnSpc>
                <a:spcPct val="80000"/>
              </a:lnSpc>
              <a:defRPr/>
            </a:pPr>
            <a:r>
              <a:rPr lang="en-US" sz="1800" dirty="0"/>
              <a:t>Support bus-intensive design</a:t>
            </a:r>
          </a:p>
          <a:p>
            <a:pPr lvl="2">
              <a:lnSpc>
                <a:spcPct val="80000"/>
              </a:lnSpc>
              <a:defRPr/>
            </a:pPr>
            <a:r>
              <a:rPr lang="en-US" sz="1800" dirty="0"/>
              <a:t>IP protection by nesting modules</a:t>
            </a:r>
          </a:p>
          <a:p>
            <a:pPr marL="400050">
              <a:lnSpc>
                <a:spcPct val="80000"/>
              </a:lnSpc>
              <a:defRPr/>
            </a:pPr>
            <a:r>
              <a:rPr lang="en-US" sz="2400" dirty="0"/>
              <a:t>Verification:</a:t>
            </a:r>
          </a:p>
          <a:p>
            <a:pPr marL="800100" lvl="1">
              <a:lnSpc>
                <a:spcPct val="80000"/>
              </a:lnSpc>
              <a:defRPr/>
            </a:pPr>
            <a:r>
              <a:rPr lang="en-US" sz="2000" dirty="0"/>
              <a:t>Procedural assertions</a:t>
            </a:r>
          </a:p>
          <a:p>
            <a:pPr lvl="2">
              <a:lnSpc>
                <a:spcPct val="80000"/>
              </a:lnSpc>
              <a:defRPr/>
            </a:pPr>
            <a:r>
              <a:rPr lang="en-US" sz="1800" dirty="0"/>
              <a:t>Built into the language</a:t>
            </a:r>
          </a:p>
          <a:p>
            <a:pPr lvl="2">
              <a:lnSpc>
                <a:spcPct val="80000"/>
              </a:lnSpc>
              <a:defRPr/>
            </a:pPr>
            <a:r>
              <a:rPr lang="en-US" sz="1800" dirty="0"/>
              <a:t>Avoid recoding errors, increase test accuracy</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4F9AC13A-0053-0640-BE46-6F1FA0959AA6}" type="slidenum">
              <a:rPr lang="en-US"/>
              <a:pPr>
                <a:defRPr/>
              </a:pPr>
              <a:t>32</a:t>
            </a:fld>
            <a:endParaRPr lang="en-US"/>
          </a:p>
        </p:txBody>
      </p:sp>
      <p:sp>
        <p:nvSpPr>
          <p:cNvPr id="1406978" name="Rectangle 2"/>
          <p:cNvSpPr>
            <a:spLocks noGrp="1" noChangeArrowheads="1"/>
          </p:cNvSpPr>
          <p:nvPr>
            <p:ph type="title"/>
          </p:nvPr>
        </p:nvSpPr>
        <p:spPr/>
        <p:txBody>
          <a:bodyPr/>
          <a:lstStyle/>
          <a:p>
            <a:pPr>
              <a:defRPr/>
            </a:pPr>
            <a:r>
              <a:rPr lang="en-US">
                <a:cs typeface="+mj-cs"/>
              </a:rPr>
              <a:t>SystemC</a:t>
            </a:r>
          </a:p>
        </p:txBody>
      </p:sp>
      <p:sp>
        <p:nvSpPr>
          <p:cNvPr id="1406979" name="Rectangle 3"/>
          <p:cNvSpPr>
            <a:spLocks noGrp="1" noChangeArrowheads="1"/>
          </p:cNvSpPr>
          <p:nvPr>
            <p:ph type="body" idx="1"/>
          </p:nvPr>
        </p:nvSpPr>
        <p:spPr/>
        <p:txBody>
          <a:bodyPr/>
          <a:lstStyle/>
          <a:p>
            <a:pPr marL="342900" indent="-342900">
              <a:defRPr/>
            </a:pPr>
            <a:r>
              <a:rPr lang="en-US">
                <a:cs typeface="+mn-cs"/>
              </a:rPr>
              <a:t>Objectives:</a:t>
            </a:r>
          </a:p>
          <a:p>
            <a:pPr marL="742950" lvl="1" indent="-285750">
              <a:defRPr/>
            </a:pPr>
            <a:r>
              <a:rPr lang="en-US"/>
              <a:t>Model Hw with Sw programming language</a:t>
            </a:r>
          </a:p>
          <a:p>
            <a:pPr marL="742950" lvl="1" indent="-285750">
              <a:defRPr/>
            </a:pPr>
            <a:r>
              <a:rPr lang="en-US"/>
              <a:t>Achieve fast simulation</a:t>
            </a:r>
          </a:p>
          <a:p>
            <a:pPr marL="742950" lvl="1" indent="-285750">
              <a:defRPr/>
            </a:pPr>
            <a:r>
              <a:rPr lang="en-US"/>
              <a:t>Provide support for hw/sw system design</a:t>
            </a:r>
          </a:p>
          <a:p>
            <a:pPr marL="342900" indent="-342900">
              <a:defRPr/>
            </a:pPr>
            <a:r>
              <a:rPr lang="en-US">
                <a:cs typeface="+mn-cs"/>
              </a:rPr>
              <a:t>Requirement:</a:t>
            </a:r>
          </a:p>
          <a:p>
            <a:pPr marL="742950" lvl="1" indent="-285750">
              <a:defRPr/>
            </a:pPr>
            <a:r>
              <a:rPr lang="en-US"/>
              <a:t>Give hw semantics to sw models</a:t>
            </a:r>
          </a:p>
          <a:p>
            <a:pPr marL="342900" indent="-342900">
              <a:defRPr/>
            </a:pPr>
            <a:r>
              <a:rPr lang="en-US">
                <a:cs typeface="+mn-cs"/>
              </a:rPr>
              <a:t>Supported by a large consortium of semiconductor and EDA companies</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A602767A-161C-3744-896B-7C6BA887D0C3}" type="slidenum">
              <a:rPr lang="en-US"/>
              <a:pPr>
                <a:defRPr/>
              </a:pPr>
              <a:t>33</a:t>
            </a:fld>
            <a:endParaRPr lang="en-US"/>
          </a:p>
        </p:txBody>
      </p:sp>
      <p:sp>
        <p:nvSpPr>
          <p:cNvPr id="1409026" name="Rectangle 2"/>
          <p:cNvSpPr>
            <a:spLocks noGrp="1" noChangeArrowheads="1"/>
          </p:cNvSpPr>
          <p:nvPr>
            <p:ph type="title"/>
          </p:nvPr>
        </p:nvSpPr>
        <p:spPr/>
        <p:txBody>
          <a:bodyPr/>
          <a:lstStyle/>
          <a:p>
            <a:pPr>
              <a:defRPr/>
            </a:pPr>
            <a:r>
              <a:rPr lang="en-US">
                <a:cs typeface="+mj-cs"/>
              </a:rPr>
              <a:t>SystemC</a:t>
            </a:r>
          </a:p>
        </p:txBody>
      </p:sp>
      <p:sp>
        <p:nvSpPr>
          <p:cNvPr id="1409027" name="Rectangle 3"/>
          <p:cNvSpPr>
            <a:spLocks noGrp="1" noChangeArrowheads="1"/>
          </p:cNvSpPr>
          <p:nvPr>
            <p:ph type="body" idx="1"/>
          </p:nvPr>
        </p:nvSpPr>
        <p:spPr>
          <a:xfrm>
            <a:off x="574675" y="1239838"/>
            <a:ext cx="8569325" cy="4322762"/>
          </a:xfrm>
        </p:spPr>
        <p:txBody>
          <a:bodyPr/>
          <a:lstStyle/>
          <a:p>
            <a:pPr>
              <a:defRPr/>
            </a:pPr>
            <a:r>
              <a:rPr lang="en-US">
                <a:cs typeface="+mn-cs"/>
              </a:rPr>
              <a:t>C++ class library and modeling methodology</a:t>
            </a:r>
          </a:p>
          <a:p>
            <a:pPr lvl="1">
              <a:defRPr/>
            </a:pPr>
            <a:r>
              <a:rPr lang="en-US"/>
              <a:t>Hw semantics defined through the class library</a:t>
            </a:r>
          </a:p>
          <a:p>
            <a:pPr>
              <a:defRPr/>
            </a:pPr>
            <a:r>
              <a:rPr lang="en-US">
                <a:cs typeface="+mn-cs"/>
              </a:rPr>
              <a:t>Object-oriented style</a:t>
            </a:r>
          </a:p>
          <a:p>
            <a:pPr lvl="1">
              <a:defRPr/>
            </a:pPr>
            <a:r>
              <a:rPr lang="en-US"/>
              <a:t>Components and encapsulation</a:t>
            </a:r>
          </a:p>
          <a:p>
            <a:pPr>
              <a:defRPr/>
            </a:pPr>
            <a:r>
              <a:rPr lang="en-US">
                <a:cs typeface="+mn-cs"/>
              </a:rPr>
              <a:t>No language restriction or addition</a:t>
            </a:r>
          </a:p>
          <a:p>
            <a:pPr>
              <a:defRPr/>
            </a:pPr>
            <a:r>
              <a:rPr lang="en-US">
                <a:cs typeface="+mn-cs"/>
              </a:rPr>
              <a:t>Some hw synthesis support</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oter Placeholder 3"/>
          <p:cNvSpPr>
            <a:spLocks noGrp="1"/>
          </p:cNvSpPr>
          <p:nvPr>
            <p:ph type="ftr" sz="quarter" idx="10"/>
          </p:nvPr>
        </p:nvSpPr>
        <p:spPr/>
        <p:txBody>
          <a:bodyPr/>
          <a:lstStyle/>
          <a:p>
            <a:pPr>
              <a:defRPr/>
            </a:pPr>
            <a:r>
              <a:rPr lang="en-US"/>
              <a:t>(c)  Giovanni De Micheli</a:t>
            </a:r>
          </a:p>
        </p:txBody>
      </p:sp>
      <p:sp>
        <p:nvSpPr>
          <p:cNvPr id="20" name="Slide Number Placeholder 4"/>
          <p:cNvSpPr>
            <a:spLocks noGrp="1"/>
          </p:cNvSpPr>
          <p:nvPr>
            <p:ph type="sldNum" sz="quarter" idx="11"/>
          </p:nvPr>
        </p:nvSpPr>
        <p:spPr/>
        <p:txBody>
          <a:bodyPr/>
          <a:lstStyle/>
          <a:p>
            <a:pPr>
              <a:defRPr/>
            </a:pPr>
            <a:fld id="{5737BD3F-6924-CF46-8DD7-CA4696051486}" type="slidenum">
              <a:rPr lang="en-US"/>
              <a:pPr>
                <a:defRPr/>
              </a:pPr>
              <a:t>34</a:t>
            </a:fld>
            <a:endParaRPr lang="en-US"/>
          </a:p>
        </p:txBody>
      </p:sp>
      <p:sp>
        <p:nvSpPr>
          <p:cNvPr id="1585154" name="Rectangle 2"/>
          <p:cNvSpPr>
            <a:spLocks noGrp="1" noChangeArrowheads="1"/>
          </p:cNvSpPr>
          <p:nvPr>
            <p:ph type="title"/>
          </p:nvPr>
        </p:nvSpPr>
        <p:spPr/>
        <p:txBody>
          <a:bodyPr/>
          <a:lstStyle/>
          <a:p>
            <a:pPr>
              <a:defRPr/>
            </a:pPr>
            <a:r>
              <a:rPr lang="en-US">
                <a:cs typeface="+mj-cs"/>
              </a:rPr>
              <a:t>SystemC features</a:t>
            </a:r>
          </a:p>
        </p:txBody>
      </p:sp>
      <p:sp>
        <p:nvSpPr>
          <p:cNvPr id="1585155" name="Rectangle 3"/>
          <p:cNvSpPr>
            <a:spLocks noGrp="1" noChangeArrowheads="1"/>
          </p:cNvSpPr>
          <p:nvPr>
            <p:ph type="body" idx="1"/>
          </p:nvPr>
        </p:nvSpPr>
        <p:spPr/>
        <p:txBody>
          <a:bodyPr/>
          <a:lstStyle/>
          <a:p>
            <a:pPr>
              <a:defRPr/>
            </a:pPr>
            <a:r>
              <a:rPr lang="en-US">
                <a:cs typeface="+mn-cs"/>
              </a:rPr>
              <a:t>Enable C++ without extending the language (syntax)  - use  classes</a:t>
            </a:r>
          </a:p>
          <a:p>
            <a:pPr>
              <a:buFont typeface="Monotype Sorts" charset="0"/>
              <a:buNone/>
              <a:defRPr/>
            </a:pPr>
            <a:endParaRPr lang="en-US">
              <a:cs typeface="+mn-cs"/>
            </a:endParaRPr>
          </a:p>
        </p:txBody>
      </p:sp>
      <p:sp>
        <p:nvSpPr>
          <p:cNvPr id="1585156" name="Text Box 4"/>
          <p:cNvSpPr txBox="1">
            <a:spLocks noChangeArrowheads="1"/>
          </p:cNvSpPr>
          <p:nvPr/>
        </p:nvSpPr>
        <p:spPr bwMode="auto">
          <a:xfrm>
            <a:off x="533400" y="2438400"/>
            <a:ext cx="3581400" cy="425450"/>
          </a:xfrm>
          <a:prstGeom prst="rect">
            <a:avLst/>
          </a:prstGeom>
          <a:solidFill>
            <a:schemeClr val="tx2"/>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107763" dir="2700000" algn="ctr" rotWithShape="0">
                    <a:schemeClr val="tx1">
                      <a:alpha val="74998"/>
                    </a:schemeClr>
                  </a:outerShdw>
                </a:effectLst>
              </a14:hiddenEffects>
            </a:ext>
          </a:extLst>
        </p:spPr>
        <p:txBody>
          <a:bodyPr>
            <a:spAutoFit/>
          </a:bodyPr>
          <a:lstStyle/>
          <a:p>
            <a:pPr>
              <a:defRPr/>
            </a:pPr>
            <a:r>
              <a:rPr lang="en-US" sz="2000" b="1">
                <a:solidFill>
                  <a:schemeClr val="bg1"/>
                </a:solidFill>
                <a:latin typeface="Arial" charset="0"/>
                <a:cs typeface="+mn-cs"/>
              </a:rPr>
              <a:t>Concurrency</a:t>
            </a:r>
          </a:p>
        </p:txBody>
      </p:sp>
      <p:sp>
        <p:nvSpPr>
          <p:cNvPr id="1585157" name="Text Box 5"/>
          <p:cNvSpPr txBox="1">
            <a:spLocks noChangeArrowheads="1"/>
          </p:cNvSpPr>
          <p:nvPr/>
        </p:nvSpPr>
        <p:spPr bwMode="auto">
          <a:xfrm>
            <a:off x="533400" y="4070350"/>
            <a:ext cx="3581400" cy="425450"/>
          </a:xfrm>
          <a:prstGeom prst="rect">
            <a:avLst/>
          </a:prstGeom>
          <a:solidFill>
            <a:schemeClr val="tx2"/>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107763" dir="2700000" algn="ctr" rotWithShape="0">
                    <a:schemeClr val="tx1">
                      <a:alpha val="74998"/>
                    </a:schemeClr>
                  </a:outerShdw>
                </a:effectLst>
              </a14:hiddenEffects>
            </a:ext>
          </a:extLst>
        </p:spPr>
        <p:txBody>
          <a:bodyPr>
            <a:spAutoFit/>
          </a:bodyPr>
          <a:lstStyle/>
          <a:p>
            <a:pPr>
              <a:defRPr/>
            </a:pPr>
            <a:r>
              <a:rPr lang="en-US" sz="2000" b="1">
                <a:solidFill>
                  <a:schemeClr val="bg1"/>
                </a:solidFill>
                <a:latin typeface="Arial" charset="0"/>
                <a:cs typeface="+mn-cs"/>
              </a:rPr>
              <a:t>Notion of Time</a:t>
            </a:r>
          </a:p>
        </p:txBody>
      </p:sp>
      <p:sp>
        <p:nvSpPr>
          <p:cNvPr id="1585158" name="Text Box 6"/>
          <p:cNvSpPr txBox="1">
            <a:spLocks noChangeArrowheads="1"/>
          </p:cNvSpPr>
          <p:nvPr/>
        </p:nvSpPr>
        <p:spPr bwMode="auto">
          <a:xfrm>
            <a:off x="533400" y="5670550"/>
            <a:ext cx="3581400" cy="425450"/>
          </a:xfrm>
          <a:prstGeom prst="rect">
            <a:avLst/>
          </a:prstGeom>
          <a:solidFill>
            <a:schemeClr val="tx2"/>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107763" dir="2700000" algn="ctr" rotWithShape="0">
                    <a:schemeClr val="tx1">
                      <a:alpha val="74998"/>
                    </a:schemeClr>
                  </a:outerShdw>
                </a:effectLst>
              </a14:hiddenEffects>
            </a:ext>
          </a:extLst>
        </p:spPr>
        <p:txBody>
          <a:bodyPr>
            <a:spAutoFit/>
          </a:bodyPr>
          <a:lstStyle/>
          <a:p>
            <a:pPr>
              <a:defRPr/>
            </a:pPr>
            <a:r>
              <a:rPr lang="en-US" sz="2000" b="1">
                <a:solidFill>
                  <a:schemeClr val="bg1"/>
                </a:solidFill>
                <a:latin typeface="Arial" charset="0"/>
                <a:cs typeface="+mn-cs"/>
              </a:rPr>
              <a:t>Communication</a:t>
            </a:r>
          </a:p>
        </p:txBody>
      </p:sp>
      <p:sp>
        <p:nvSpPr>
          <p:cNvPr id="1585159" name="Text Box 7"/>
          <p:cNvSpPr txBox="1">
            <a:spLocks noChangeArrowheads="1"/>
          </p:cNvSpPr>
          <p:nvPr/>
        </p:nvSpPr>
        <p:spPr bwMode="auto">
          <a:xfrm>
            <a:off x="533400" y="4908550"/>
            <a:ext cx="3581400" cy="425450"/>
          </a:xfrm>
          <a:prstGeom prst="rect">
            <a:avLst/>
          </a:prstGeom>
          <a:solidFill>
            <a:schemeClr val="tx2"/>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107763" dir="2700000" algn="ctr" rotWithShape="0">
                    <a:schemeClr val="tx1">
                      <a:alpha val="74998"/>
                    </a:schemeClr>
                  </a:outerShdw>
                </a:effectLst>
              </a14:hiddenEffects>
            </a:ext>
          </a:extLst>
        </p:spPr>
        <p:txBody>
          <a:bodyPr>
            <a:spAutoFit/>
          </a:bodyPr>
          <a:lstStyle/>
          <a:p>
            <a:pPr>
              <a:defRPr/>
            </a:pPr>
            <a:r>
              <a:rPr lang="en-US" sz="2000" b="1">
                <a:solidFill>
                  <a:schemeClr val="bg1"/>
                </a:solidFill>
                <a:latin typeface="Arial" charset="0"/>
                <a:cs typeface="+mn-cs"/>
              </a:rPr>
              <a:t>Reactive Behavior</a:t>
            </a:r>
          </a:p>
        </p:txBody>
      </p:sp>
      <p:sp>
        <p:nvSpPr>
          <p:cNvPr id="1585160" name="Text Box 8"/>
          <p:cNvSpPr txBox="1">
            <a:spLocks noChangeArrowheads="1"/>
          </p:cNvSpPr>
          <p:nvPr/>
        </p:nvSpPr>
        <p:spPr bwMode="auto">
          <a:xfrm>
            <a:off x="533400" y="3276600"/>
            <a:ext cx="3581400" cy="425450"/>
          </a:xfrm>
          <a:prstGeom prst="rect">
            <a:avLst/>
          </a:prstGeom>
          <a:solidFill>
            <a:schemeClr val="tx2"/>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107763" dir="2700000" algn="ctr" rotWithShape="0">
                    <a:schemeClr val="tx1">
                      <a:alpha val="74998"/>
                    </a:schemeClr>
                  </a:outerShdw>
                </a:effectLst>
              </a14:hiddenEffects>
            </a:ext>
          </a:extLst>
        </p:spPr>
        <p:txBody>
          <a:bodyPr>
            <a:spAutoFit/>
          </a:bodyPr>
          <a:lstStyle/>
          <a:p>
            <a:pPr>
              <a:defRPr/>
            </a:pPr>
            <a:r>
              <a:rPr lang="en-US" sz="2000" b="1">
                <a:solidFill>
                  <a:schemeClr val="bg1"/>
                </a:solidFill>
                <a:latin typeface="Arial" charset="0"/>
                <a:cs typeface="+mn-cs"/>
              </a:rPr>
              <a:t>Hardware Data Types</a:t>
            </a:r>
          </a:p>
        </p:txBody>
      </p:sp>
      <p:sp>
        <p:nvSpPr>
          <p:cNvPr id="1585161" name="Text Box 9"/>
          <p:cNvSpPr txBox="1">
            <a:spLocks noChangeArrowheads="1"/>
          </p:cNvSpPr>
          <p:nvPr/>
        </p:nvSpPr>
        <p:spPr bwMode="auto">
          <a:xfrm>
            <a:off x="5257800" y="3048000"/>
            <a:ext cx="3581400" cy="915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defRPr/>
            </a:pPr>
            <a:r>
              <a:rPr lang="en-US" sz="1800" b="1">
                <a:latin typeface="Arial" charset="0"/>
                <a:cs typeface="+mn-cs"/>
              </a:rPr>
              <a:t>bit vectors, arbitrary precision </a:t>
            </a:r>
          </a:p>
          <a:p>
            <a:pPr algn="l">
              <a:defRPr/>
            </a:pPr>
            <a:r>
              <a:rPr lang="en-US" sz="1800" b="1">
                <a:latin typeface="Arial" charset="0"/>
                <a:cs typeface="+mn-cs"/>
              </a:rPr>
              <a:t>signed and unsigned integers, </a:t>
            </a:r>
            <a:br>
              <a:rPr lang="en-US" sz="1800" b="1">
                <a:latin typeface="Arial" charset="0"/>
                <a:cs typeface="+mn-cs"/>
              </a:rPr>
            </a:br>
            <a:r>
              <a:rPr lang="en-US" sz="1800" b="1">
                <a:latin typeface="Arial" charset="0"/>
                <a:cs typeface="+mn-cs"/>
              </a:rPr>
              <a:t>fixed-point numbers</a:t>
            </a:r>
          </a:p>
        </p:txBody>
      </p:sp>
      <p:sp>
        <p:nvSpPr>
          <p:cNvPr id="1585162" name="Text Box 10"/>
          <p:cNvSpPr txBox="1">
            <a:spLocks noChangeArrowheads="1"/>
          </p:cNvSpPr>
          <p:nvPr/>
        </p:nvSpPr>
        <p:spPr bwMode="auto">
          <a:xfrm>
            <a:off x="5257800" y="5703888"/>
            <a:ext cx="21653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lang="en-US" sz="1800" b="1">
                <a:latin typeface="Arial" charset="0"/>
                <a:cs typeface="+mn-cs"/>
              </a:rPr>
              <a:t>Signals, protocols</a:t>
            </a:r>
          </a:p>
        </p:txBody>
      </p:sp>
      <p:sp>
        <p:nvSpPr>
          <p:cNvPr id="1585163" name="Text Box 11"/>
          <p:cNvSpPr txBox="1">
            <a:spLocks noChangeArrowheads="1"/>
          </p:cNvSpPr>
          <p:nvPr/>
        </p:nvSpPr>
        <p:spPr bwMode="auto">
          <a:xfrm>
            <a:off x="5257800" y="4103688"/>
            <a:ext cx="9334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lang="en-US" sz="1800" b="1">
                <a:latin typeface="Arial" charset="0"/>
                <a:cs typeface="+mn-cs"/>
              </a:rPr>
              <a:t>Clocks</a:t>
            </a:r>
          </a:p>
        </p:txBody>
      </p:sp>
      <p:sp>
        <p:nvSpPr>
          <p:cNvPr id="1585164" name="Text Box 12"/>
          <p:cNvSpPr txBox="1">
            <a:spLocks noChangeArrowheads="1"/>
          </p:cNvSpPr>
          <p:nvPr/>
        </p:nvSpPr>
        <p:spPr bwMode="auto">
          <a:xfrm>
            <a:off x="5257800" y="4967288"/>
            <a:ext cx="12128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lang="en-US" sz="1800" b="1">
                <a:latin typeface="Arial" charset="0"/>
                <a:cs typeface="+mn-cs"/>
              </a:rPr>
              <a:t>Watching</a:t>
            </a:r>
          </a:p>
        </p:txBody>
      </p:sp>
      <p:sp>
        <p:nvSpPr>
          <p:cNvPr id="1585165" name="Text Box 13"/>
          <p:cNvSpPr txBox="1">
            <a:spLocks noChangeArrowheads="1"/>
          </p:cNvSpPr>
          <p:nvPr/>
        </p:nvSpPr>
        <p:spPr bwMode="auto">
          <a:xfrm>
            <a:off x="5257800" y="2497138"/>
            <a:ext cx="132873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lang="en-US" sz="1800" b="1">
                <a:latin typeface="Arial" charset="0"/>
                <a:cs typeface="+mn-cs"/>
              </a:rPr>
              <a:t>Processes</a:t>
            </a:r>
          </a:p>
        </p:txBody>
      </p:sp>
      <p:sp>
        <p:nvSpPr>
          <p:cNvPr id="1585166" name="AutoShape 14"/>
          <p:cNvSpPr>
            <a:spLocks noChangeArrowheads="1"/>
          </p:cNvSpPr>
          <p:nvPr/>
        </p:nvSpPr>
        <p:spPr bwMode="auto">
          <a:xfrm>
            <a:off x="4343400" y="4953000"/>
            <a:ext cx="914400" cy="304800"/>
          </a:xfrm>
          <a:prstGeom prst="rightArrow">
            <a:avLst>
              <a:gd name="adj1" fmla="val 50000"/>
              <a:gd name="adj2" fmla="val 75000"/>
            </a:avLst>
          </a:prstGeom>
          <a:solidFill>
            <a:schemeClr val="accent1"/>
          </a:solidFill>
          <a:ln w="28575">
            <a:solidFill>
              <a:schemeClr val="tx1"/>
            </a:solidFill>
            <a:miter lim="800000"/>
            <a:headEnd type="none" w="sm" len="sm"/>
            <a:tailEnd type="none" w="sm" len="sm"/>
          </a:ln>
          <a:effectLst>
            <a:outerShdw blurRad="63500" dist="37026" dir="19001120" algn="ctr" rotWithShape="0">
              <a:schemeClr val="tx1">
                <a:alpha val="74998"/>
              </a:schemeClr>
            </a:outerShdw>
          </a:effectLst>
        </p:spPr>
        <p:txBody>
          <a:bodyPr wrap="none" anchor="ctr"/>
          <a:lstStyle/>
          <a:p>
            <a:pPr>
              <a:defRPr/>
            </a:pPr>
            <a:endParaRPr lang="en-US">
              <a:cs typeface="+mn-cs"/>
            </a:endParaRPr>
          </a:p>
        </p:txBody>
      </p:sp>
      <p:sp>
        <p:nvSpPr>
          <p:cNvPr id="1585167" name="AutoShape 15"/>
          <p:cNvSpPr>
            <a:spLocks noChangeArrowheads="1"/>
          </p:cNvSpPr>
          <p:nvPr/>
        </p:nvSpPr>
        <p:spPr bwMode="auto">
          <a:xfrm>
            <a:off x="4343400" y="2482850"/>
            <a:ext cx="914400" cy="304800"/>
          </a:xfrm>
          <a:prstGeom prst="rightArrow">
            <a:avLst>
              <a:gd name="adj1" fmla="val 50000"/>
              <a:gd name="adj2" fmla="val 75000"/>
            </a:avLst>
          </a:prstGeom>
          <a:solidFill>
            <a:schemeClr val="accent1"/>
          </a:solidFill>
          <a:ln w="28575">
            <a:solidFill>
              <a:schemeClr val="tx1"/>
            </a:solidFill>
            <a:miter lim="800000"/>
            <a:headEnd type="none" w="sm" len="sm"/>
            <a:tailEnd type="none" w="sm" len="sm"/>
          </a:ln>
          <a:effectLst>
            <a:outerShdw blurRad="63500" dist="37026" dir="19001120" algn="ctr" rotWithShape="0">
              <a:schemeClr val="tx1">
                <a:alpha val="74998"/>
              </a:schemeClr>
            </a:outerShdw>
          </a:effectLst>
        </p:spPr>
        <p:txBody>
          <a:bodyPr wrap="none" anchor="ctr"/>
          <a:lstStyle/>
          <a:p>
            <a:pPr>
              <a:defRPr/>
            </a:pPr>
            <a:endParaRPr lang="en-US">
              <a:cs typeface="+mn-cs"/>
            </a:endParaRPr>
          </a:p>
        </p:txBody>
      </p:sp>
      <p:sp>
        <p:nvSpPr>
          <p:cNvPr id="1585168" name="AutoShape 16"/>
          <p:cNvSpPr>
            <a:spLocks noChangeArrowheads="1"/>
          </p:cNvSpPr>
          <p:nvPr/>
        </p:nvSpPr>
        <p:spPr bwMode="auto">
          <a:xfrm>
            <a:off x="4343400" y="4114800"/>
            <a:ext cx="914400" cy="304800"/>
          </a:xfrm>
          <a:prstGeom prst="rightArrow">
            <a:avLst>
              <a:gd name="adj1" fmla="val 50000"/>
              <a:gd name="adj2" fmla="val 75000"/>
            </a:avLst>
          </a:prstGeom>
          <a:solidFill>
            <a:schemeClr val="accent1"/>
          </a:solidFill>
          <a:ln w="28575">
            <a:solidFill>
              <a:schemeClr val="tx1"/>
            </a:solidFill>
            <a:miter lim="800000"/>
            <a:headEnd type="none" w="sm" len="sm"/>
            <a:tailEnd type="none" w="sm" len="sm"/>
          </a:ln>
          <a:effectLst>
            <a:outerShdw blurRad="63500" dist="37026" dir="19001120" algn="ctr" rotWithShape="0">
              <a:schemeClr val="tx1">
                <a:alpha val="74998"/>
              </a:schemeClr>
            </a:outerShdw>
          </a:effectLst>
        </p:spPr>
        <p:txBody>
          <a:bodyPr wrap="none" anchor="ctr"/>
          <a:lstStyle/>
          <a:p>
            <a:pPr>
              <a:defRPr/>
            </a:pPr>
            <a:endParaRPr lang="en-US">
              <a:cs typeface="+mn-cs"/>
            </a:endParaRPr>
          </a:p>
        </p:txBody>
      </p:sp>
      <p:sp>
        <p:nvSpPr>
          <p:cNvPr id="1585169" name="AutoShape 17"/>
          <p:cNvSpPr>
            <a:spLocks noChangeArrowheads="1"/>
          </p:cNvSpPr>
          <p:nvPr/>
        </p:nvSpPr>
        <p:spPr bwMode="auto">
          <a:xfrm>
            <a:off x="4343400" y="5715000"/>
            <a:ext cx="914400" cy="304800"/>
          </a:xfrm>
          <a:prstGeom prst="rightArrow">
            <a:avLst>
              <a:gd name="adj1" fmla="val 50000"/>
              <a:gd name="adj2" fmla="val 75000"/>
            </a:avLst>
          </a:prstGeom>
          <a:solidFill>
            <a:schemeClr val="accent1"/>
          </a:solidFill>
          <a:ln w="28575">
            <a:solidFill>
              <a:schemeClr val="tx1"/>
            </a:solidFill>
            <a:miter lim="800000"/>
            <a:headEnd type="none" w="sm" len="sm"/>
            <a:tailEnd type="none" w="sm" len="sm"/>
          </a:ln>
          <a:effectLst>
            <a:outerShdw blurRad="63500" dist="37026" dir="19001120" algn="ctr" rotWithShape="0">
              <a:schemeClr val="tx1">
                <a:alpha val="74998"/>
              </a:schemeClr>
            </a:outerShdw>
          </a:effectLst>
        </p:spPr>
        <p:txBody>
          <a:bodyPr wrap="none" anchor="ctr"/>
          <a:lstStyle/>
          <a:p>
            <a:pPr>
              <a:defRPr/>
            </a:pPr>
            <a:endParaRPr lang="en-US">
              <a:cs typeface="+mn-cs"/>
            </a:endParaRPr>
          </a:p>
        </p:txBody>
      </p:sp>
      <p:sp>
        <p:nvSpPr>
          <p:cNvPr id="1585170" name="AutoShape 18"/>
          <p:cNvSpPr>
            <a:spLocks noChangeArrowheads="1"/>
          </p:cNvSpPr>
          <p:nvPr/>
        </p:nvSpPr>
        <p:spPr bwMode="auto">
          <a:xfrm>
            <a:off x="4343400" y="3321050"/>
            <a:ext cx="914400" cy="304800"/>
          </a:xfrm>
          <a:prstGeom prst="rightArrow">
            <a:avLst>
              <a:gd name="adj1" fmla="val 50000"/>
              <a:gd name="adj2" fmla="val 75000"/>
            </a:avLst>
          </a:prstGeom>
          <a:solidFill>
            <a:schemeClr val="accent1"/>
          </a:solidFill>
          <a:ln w="28575">
            <a:solidFill>
              <a:schemeClr val="tx1"/>
            </a:solidFill>
            <a:miter lim="800000"/>
            <a:headEnd type="none" w="sm" len="sm"/>
            <a:tailEnd type="none" w="sm" len="sm"/>
          </a:ln>
          <a:effectLst>
            <a:outerShdw blurRad="63500" dist="37026" dir="19001120" algn="ctr" rotWithShape="0">
              <a:schemeClr val="tx1">
                <a:alpha val="74998"/>
              </a:schemeClr>
            </a:outerShdw>
          </a:effectLst>
        </p:spPr>
        <p:txBody>
          <a:bodyPr wrap="none" anchor="ctr"/>
          <a:lstStyle/>
          <a:p>
            <a:pPr>
              <a:defRPr/>
            </a:pPr>
            <a:endParaRPr lang="en-US">
              <a:cs typeface="+mn-cs"/>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oter Placeholder 3"/>
          <p:cNvSpPr>
            <a:spLocks noGrp="1"/>
          </p:cNvSpPr>
          <p:nvPr>
            <p:ph type="ftr" sz="quarter" idx="10"/>
          </p:nvPr>
        </p:nvSpPr>
        <p:spPr/>
        <p:txBody>
          <a:bodyPr/>
          <a:lstStyle/>
          <a:p>
            <a:pPr>
              <a:defRPr/>
            </a:pPr>
            <a:r>
              <a:rPr lang="en-US"/>
              <a:t>(c)  Giovanni De Micheli</a:t>
            </a:r>
          </a:p>
        </p:txBody>
      </p:sp>
      <p:sp>
        <p:nvSpPr>
          <p:cNvPr id="20" name="Slide Number Placeholder 4"/>
          <p:cNvSpPr>
            <a:spLocks noGrp="1"/>
          </p:cNvSpPr>
          <p:nvPr>
            <p:ph type="sldNum" sz="quarter" idx="11"/>
          </p:nvPr>
        </p:nvSpPr>
        <p:spPr/>
        <p:txBody>
          <a:bodyPr/>
          <a:lstStyle/>
          <a:p>
            <a:pPr>
              <a:defRPr/>
            </a:pPr>
            <a:fld id="{144B00D4-CBD4-FE4F-A6FE-1620DE2F7772}" type="slidenum">
              <a:rPr lang="en-US"/>
              <a:pPr>
                <a:defRPr/>
              </a:pPr>
              <a:t>35</a:t>
            </a:fld>
            <a:endParaRPr lang="en-US"/>
          </a:p>
        </p:txBody>
      </p:sp>
      <p:grpSp>
        <p:nvGrpSpPr>
          <p:cNvPr id="1413122" name="Group 2"/>
          <p:cNvGrpSpPr>
            <a:grpSpLocks/>
          </p:cNvGrpSpPr>
          <p:nvPr/>
        </p:nvGrpSpPr>
        <p:grpSpPr bwMode="auto">
          <a:xfrm>
            <a:off x="6232525" y="1196975"/>
            <a:ext cx="2084388" cy="2514600"/>
            <a:chOff x="3939" y="720"/>
            <a:chExt cx="1313" cy="1584"/>
          </a:xfrm>
        </p:grpSpPr>
        <p:sp>
          <p:nvSpPr>
            <p:cNvPr id="1413123" name="Rectangle 3"/>
            <p:cNvSpPr>
              <a:spLocks noChangeArrowheads="1"/>
            </p:cNvSpPr>
            <p:nvPr/>
          </p:nvSpPr>
          <p:spPr bwMode="auto">
            <a:xfrm>
              <a:off x="3939" y="720"/>
              <a:ext cx="1313" cy="1584"/>
            </a:xfrm>
            <a:prstGeom prst="rect">
              <a:avLst/>
            </a:prstGeom>
            <a:solidFill>
              <a:srgbClr val="FFFF99"/>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003399"/>
                </a:solidFill>
                <a:latin typeface="Arial" charset="0"/>
                <a:cs typeface="+mn-cs"/>
              </a:endParaRPr>
            </a:p>
          </p:txBody>
        </p:sp>
        <p:sp>
          <p:nvSpPr>
            <p:cNvPr id="1413124" name="Text Box 4"/>
            <p:cNvSpPr txBox="1">
              <a:spLocks noChangeArrowheads="1"/>
            </p:cNvSpPr>
            <p:nvPr/>
          </p:nvSpPr>
          <p:spPr bwMode="auto">
            <a:xfrm>
              <a:off x="4224" y="816"/>
              <a:ext cx="847" cy="173"/>
            </a:xfrm>
            <a:prstGeom prst="rect">
              <a:avLst/>
            </a:prstGeom>
            <a:solidFill>
              <a:srgbClr val="FFFF99"/>
            </a:solidFill>
            <a:ln>
              <a:noFill/>
            </a:ln>
            <a:effectLst/>
            <a:extLs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solidFill>
                    <a:srgbClr val="003399"/>
                  </a:solidFill>
                  <a:latin typeface="Arial" charset="0"/>
                  <a:cs typeface="+mn-cs"/>
                </a:rPr>
                <a:t>SC_MODULE</a:t>
              </a:r>
            </a:p>
          </p:txBody>
        </p:sp>
      </p:grpSp>
      <p:sp>
        <p:nvSpPr>
          <p:cNvPr id="1413125" name="Rectangle 5"/>
          <p:cNvSpPr>
            <a:spLocks noGrp="1" noChangeArrowheads="1"/>
          </p:cNvSpPr>
          <p:nvPr>
            <p:ph type="title"/>
          </p:nvPr>
        </p:nvSpPr>
        <p:spPr>
          <a:xfrm>
            <a:off x="228600" y="247650"/>
            <a:ext cx="8893175" cy="781050"/>
          </a:xfrm>
        </p:spPr>
        <p:txBody>
          <a:bodyPr/>
          <a:lstStyle/>
          <a:p>
            <a:pPr>
              <a:lnSpc>
                <a:spcPct val="80000"/>
              </a:lnSpc>
              <a:defRPr/>
            </a:pPr>
            <a:r>
              <a:rPr lang="en-US">
                <a:cs typeface="+mj-cs"/>
              </a:rPr>
              <a:t>SystemC Classes:    Modules and Ports</a:t>
            </a:r>
          </a:p>
        </p:txBody>
      </p:sp>
      <p:sp>
        <p:nvSpPr>
          <p:cNvPr id="1413126" name="Rectangle 6"/>
          <p:cNvSpPr>
            <a:spLocks noGrp="1" noChangeArrowheads="1"/>
          </p:cNvSpPr>
          <p:nvPr>
            <p:ph type="body" idx="1"/>
          </p:nvPr>
        </p:nvSpPr>
        <p:spPr>
          <a:xfrm>
            <a:off x="323850" y="1543050"/>
            <a:ext cx="7772400" cy="4114800"/>
          </a:xfrm>
        </p:spPr>
        <p:txBody>
          <a:bodyPr/>
          <a:lstStyle/>
          <a:p>
            <a:pPr>
              <a:lnSpc>
                <a:spcPct val="103000"/>
              </a:lnSpc>
              <a:defRPr/>
            </a:pPr>
            <a:r>
              <a:rPr lang="en-US" sz="2400" b="0">
                <a:cs typeface="+mn-cs"/>
              </a:rPr>
              <a:t>Modules (</a:t>
            </a:r>
            <a:r>
              <a:rPr lang="en-US" sz="2400" b="0">
                <a:latin typeface="Courier New" charset="0"/>
                <a:cs typeface="+mn-cs"/>
              </a:rPr>
              <a:t>sc_module</a:t>
            </a:r>
            <a:r>
              <a:rPr lang="en-US" sz="2400" b="0">
                <a:cs typeface="+mn-cs"/>
              </a:rPr>
              <a:t>)</a:t>
            </a:r>
          </a:p>
          <a:p>
            <a:pPr lvl="1">
              <a:lnSpc>
                <a:spcPct val="103000"/>
              </a:lnSpc>
              <a:defRPr/>
            </a:pPr>
            <a:r>
              <a:rPr lang="en-US" sz="2000"/>
              <a:t>Fundamental structural entity </a:t>
            </a:r>
          </a:p>
          <a:p>
            <a:pPr lvl="1">
              <a:lnSpc>
                <a:spcPct val="103000"/>
              </a:lnSpc>
              <a:defRPr/>
            </a:pPr>
            <a:r>
              <a:rPr lang="en-US" sz="2000"/>
              <a:t>Contain processes</a:t>
            </a:r>
          </a:p>
          <a:p>
            <a:pPr lvl="1">
              <a:lnSpc>
                <a:spcPct val="103000"/>
              </a:lnSpc>
              <a:defRPr/>
            </a:pPr>
            <a:r>
              <a:rPr lang="en-US" sz="2000"/>
              <a:t>Contain other modules </a:t>
            </a:r>
            <a:br>
              <a:rPr lang="en-US" sz="2000"/>
            </a:br>
            <a:r>
              <a:rPr lang="en-US" sz="2000"/>
              <a:t>(creating hierarchy)</a:t>
            </a:r>
          </a:p>
        </p:txBody>
      </p:sp>
      <p:grpSp>
        <p:nvGrpSpPr>
          <p:cNvPr id="1413127" name="Group 7"/>
          <p:cNvGrpSpPr>
            <a:grpSpLocks/>
          </p:cNvGrpSpPr>
          <p:nvPr/>
        </p:nvGrpSpPr>
        <p:grpSpPr bwMode="auto">
          <a:xfrm>
            <a:off x="5715000" y="1771650"/>
            <a:ext cx="3429000" cy="1506538"/>
            <a:chOff x="3600" y="1116"/>
            <a:chExt cx="2160" cy="949"/>
          </a:xfrm>
        </p:grpSpPr>
        <p:sp>
          <p:nvSpPr>
            <p:cNvPr id="1413128" name="AutoShape 8"/>
            <p:cNvSpPr>
              <a:spLocks noChangeArrowheads="1"/>
            </p:cNvSpPr>
            <p:nvPr/>
          </p:nvSpPr>
          <p:spPr bwMode="auto">
            <a:xfrm>
              <a:off x="3812" y="1116"/>
              <a:ext cx="281" cy="171"/>
            </a:xfrm>
            <a:prstGeom prst="homePlate">
              <a:avLst>
                <a:gd name="adj" fmla="val 41082"/>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3129" name="AutoShape 9"/>
            <p:cNvSpPr>
              <a:spLocks noChangeArrowheads="1"/>
            </p:cNvSpPr>
            <p:nvPr/>
          </p:nvSpPr>
          <p:spPr bwMode="auto">
            <a:xfrm>
              <a:off x="3812" y="1488"/>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3130" name="AutoShape 10"/>
            <p:cNvSpPr>
              <a:spLocks noChangeArrowheads="1"/>
            </p:cNvSpPr>
            <p:nvPr/>
          </p:nvSpPr>
          <p:spPr bwMode="auto">
            <a:xfrm>
              <a:off x="3812" y="1894"/>
              <a:ext cx="281" cy="171"/>
            </a:xfrm>
            <a:prstGeom prst="homePlate">
              <a:avLst>
                <a:gd name="adj" fmla="val 41082"/>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3131" name="AutoShape 11"/>
            <p:cNvSpPr>
              <a:spLocks noChangeArrowheads="1"/>
            </p:cNvSpPr>
            <p:nvPr/>
          </p:nvSpPr>
          <p:spPr bwMode="auto">
            <a:xfrm>
              <a:off x="5167" y="1116"/>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3132" name="AutoShape 12"/>
            <p:cNvSpPr>
              <a:spLocks noChangeArrowheads="1"/>
            </p:cNvSpPr>
            <p:nvPr/>
          </p:nvSpPr>
          <p:spPr bwMode="auto">
            <a:xfrm>
              <a:off x="5125" y="1859"/>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3133" name="Text Box 13"/>
            <p:cNvSpPr txBox="1">
              <a:spLocks noChangeArrowheads="1"/>
            </p:cNvSpPr>
            <p:nvPr/>
          </p:nvSpPr>
          <p:spPr bwMode="auto">
            <a:xfrm>
              <a:off x="3600" y="1116"/>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in1</a:t>
              </a:r>
            </a:p>
          </p:txBody>
        </p:sp>
        <p:sp>
          <p:nvSpPr>
            <p:cNvPr id="1413134" name="Text Box 14"/>
            <p:cNvSpPr txBox="1">
              <a:spLocks noChangeArrowheads="1"/>
            </p:cNvSpPr>
            <p:nvPr/>
          </p:nvSpPr>
          <p:spPr bwMode="auto">
            <a:xfrm>
              <a:off x="3600" y="1463"/>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clk</a:t>
              </a:r>
            </a:p>
          </p:txBody>
        </p:sp>
        <p:sp>
          <p:nvSpPr>
            <p:cNvPr id="1413135" name="Text Box 15"/>
            <p:cNvSpPr txBox="1">
              <a:spLocks noChangeArrowheads="1"/>
            </p:cNvSpPr>
            <p:nvPr/>
          </p:nvSpPr>
          <p:spPr bwMode="auto">
            <a:xfrm>
              <a:off x="3600" y="1859"/>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in2</a:t>
              </a:r>
            </a:p>
          </p:txBody>
        </p:sp>
        <p:sp>
          <p:nvSpPr>
            <p:cNvPr id="1413136" name="Text Box 16"/>
            <p:cNvSpPr txBox="1">
              <a:spLocks noChangeArrowheads="1"/>
            </p:cNvSpPr>
            <p:nvPr/>
          </p:nvSpPr>
          <p:spPr bwMode="auto">
            <a:xfrm>
              <a:off x="5421" y="1116"/>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out1</a:t>
              </a:r>
            </a:p>
          </p:txBody>
        </p:sp>
        <p:sp>
          <p:nvSpPr>
            <p:cNvPr id="1413137" name="Text Box 17"/>
            <p:cNvSpPr txBox="1">
              <a:spLocks noChangeArrowheads="1"/>
            </p:cNvSpPr>
            <p:nvPr/>
          </p:nvSpPr>
          <p:spPr bwMode="auto">
            <a:xfrm>
              <a:off x="5379" y="1859"/>
              <a:ext cx="340"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out2</a:t>
              </a:r>
            </a:p>
          </p:txBody>
        </p:sp>
      </p:grpSp>
      <p:sp>
        <p:nvSpPr>
          <p:cNvPr id="1413138" name="Rectangle 18"/>
          <p:cNvSpPr>
            <a:spLocks noChangeArrowheads="1"/>
          </p:cNvSpPr>
          <p:nvPr/>
        </p:nvSpPr>
        <p:spPr bwMode="auto">
          <a:xfrm>
            <a:off x="303213" y="4211638"/>
            <a:ext cx="8307387" cy="2254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lstStyle/>
          <a:p>
            <a:pPr marL="385763" indent="-385763" algn="l" eaLnBrk="1" hangingPunct="1">
              <a:lnSpc>
                <a:spcPct val="103000"/>
              </a:lnSpc>
              <a:spcBef>
                <a:spcPct val="50000"/>
              </a:spcBef>
              <a:buClr>
                <a:schemeClr val="tx1"/>
              </a:buClr>
              <a:buFontTx/>
              <a:buChar char="•"/>
              <a:defRPr/>
            </a:pPr>
            <a:r>
              <a:rPr lang="en-US">
                <a:latin typeface="Arial" charset="0"/>
                <a:cs typeface="+mn-cs"/>
              </a:rPr>
              <a:t>Ports(</a:t>
            </a:r>
            <a:r>
              <a:rPr lang="en-US">
                <a:latin typeface="Courier New" charset="0"/>
                <a:cs typeface="+mn-cs"/>
              </a:rPr>
              <a:t>sc_in&lt;&gt;,sc_out&lt;&gt;,sc_inout&lt;&gt;</a:t>
            </a:r>
            <a:r>
              <a:rPr lang="en-US">
                <a:latin typeface="Arial" charset="0"/>
                <a:cs typeface="+mn-cs"/>
              </a:rPr>
              <a:t>)</a:t>
            </a:r>
          </a:p>
          <a:p>
            <a:pPr marL="744538" lvl="1" indent="-244475" algn="l" eaLnBrk="1" hangingPunct="1">
              <a:lnSpc>
                <a:spcPct val="103000"/>
              </a:lnSpc>
              <a:spcBef>
                <a:spcPct val="25000"/>
              </a:spcBef>
              <a:buClr>
                <a:schemeClr val="tx1"/>
              </a:buClr>
              <a:buFont typeface="Arial" charset="0"/>
              <a:buChar char="−"/>
              <a:defRPr/>
            </a:pPr>
            <a:r>
              <a:rPr lang="en-US" sz="2200" b="1">
                <a:latin typeface="Arial" charset="0"/>
                <a:cs typeface="+mn-cs"/>
              </a:rPr>
              <a:t>Modules have ports</a:t>
            </a:r>
          </a:p>
          <a:p>
            <a:pPr marL="744538" lvl="1" indent="-244475" algn="l" eaLnBrk="1" hangingPunct="1">
              <a:lnSpc>
                <a:spcPct val="103000"/>
              </a:lnSpc>
              <a:spcBef>
                <a:spcPct val="25000"/>
              </a:spcBef>
              <a:buClr>
                <a:schemeClr val="tx1"/>
              </a:buClr>
              <a:buFont typeface="Arial" charset="0"/>
              <a:buChar char="−"/>
              <a:defRPr/>
            </a:pPr>
            <a:r>
              <a:rPr lang="en-US" sz="2200" b="1">
                <a:latin typeface="Arial" charset="0"/>
                <a:cs typeface="+mn-cs"/>
              </a:rPr>
              <a:t>Ports have types</a:t>
            </a:r>
          </a:p>
          <a:p>
            <a:pPr marL="744538" lvl="1" indent="-244475" algn="l" eaLnBrk="1" hangingPunct="1">
              <a:lnSpc>
                <a:spcPct val="103000"/>
              </a:lnSpc>
              <a:spcBef>
                <a:spcPct val="25000"/>
              </a:spcBef>
              <a:buClr>
                <a:schemeClr val="tx1"/>
              </a:buClr>
              <a:buFont typeface="Arial" charset="0"/>
              <a:buChar char="−"/>
              <a:defRPr/>
            </a:pPr>
            <a:r>
              <a:rPr lang="en-US" sz="2200" b="1">
                <a:latin typeface="Arial" charset="0"/>
                <a:cs typeface="+mn-cs"/>
              </a:rPr>
              <a:t>A process can be made sensitive to ports/signals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13122"/>
                                        </p:tgtEl>
                                        <p:attrNameLst>
                                          <p:attrName>style.visibility</p:attrName>
                                        </p:attrNameLst>
                                      </p:cBhvr>
                                      <p:to>
                                        <p:strVal val="visible"/>
                                      </p:to>
                                    </p:set>
                                    <p:animEffect transition="in" filter="dissolve">
                                      <p:cBhvr>
                                        <p:cTn id="7" dur="500"/>
                                        <p:tgtEl>
                                          <p:spTgt spid="1413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13126">
                                            <p:txEl>
                                              <p:pRg st="0" end="0"/>
                                            </p:txEl>
                                          </p:spTgt>
                                        </p:tgtEl>
                                        <p:attrNameLst>
                                          <p:attrName>style.visibility</p:attrName>
                                        </p:attrNameLst>
                                      </p:cBhvr>
                                      <p:to>
                                        <p:strVal val="visible"/>
                                      </p:to>
                                    </p:set>
                                    <p:animEffect transition="in" filter="wipe(up)">
                                      <p:cBhvr>
                                        <p:cTn id="12" dur="500"/>
                                        <p:tgtEl>
                                          <p:spTgt spid="1413126">
                                            <p:txEl>
                                              <p:pRg st="0" end="0"/>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413126">
                                            <p:txEl>
                                              <p:pRg st="1" end="1"/>
                                            </p:txEl>
                                          </p:spTgt>
                                        </p:tgtEl>
                                        <p:attrNameLst>
                                          <p:attrName>style.visibility</p:attrName>
                                        </p:attrNameLst>
                                      </p:cBhvr>
                                      <p:to>
                                        <p:strVal val="visible"/>
                                      </p:to>
                                    </p:set>
                                    <p:animEffect transition="in" filter="wipe(up)">
                                      <p:cBhvr>
                                        <p:cTn id="15" dur="500"/>
                                        <p:tgtEl>
                                          <p:spTgt spid="1413126">
                                            <p:txEl>
                                              <p:pRg st="1" end="1"/>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413126">
                                            <p:txEl>
                                              <p:pRg st="2" end="2"/>
                                            </p:txEl>
                                          </p:spTgt>
                                        </p:tgtEl>
                                        <p:attrNameLst>
                                          <p:attrName>style.visibility</p:attrName>
                                        </p:attrNameLst>
                                      </p:cBhvr>
                                      <p:to>
                                        <p:strVal val="visible"/>
                                      </p:to>
                                    </p:set>
                                    <p:animEffect transition="in" filter="wipe(up)">
                                      <p:cBhvr>
                                        <p:cTn id="18" dur="500"/>
                                        <p:tgtEl>
                                          <p:spTgt spid="1413126">
                                            <p:txEl>
                                              <p:pRg st="2" end="2"/>
                                            </p:txEl>
                                          </p:spTgt>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413126">
                                            <p:txEl>
                                              <p:pRg st="3" end="3"/>
                                            </p:txEl>
                                          </p:spTgt>
                                        </p:tgtEl>
                                        <p:attrNameLst>
                                          <p:attrName>style.visibility</p:attrName>
                                        </p:attrNameLst>
                                      </p:cBhvr>
                                      <p:to>
                                        <p:strVal val="visible"/>
                                      </p:to>
                                    </p:set>
                                    <p:animEffect transition="in" filter="wipe(up)">
                                      <p:cBhvr>
                                        <p:cTn id="21" dur="500"/>
                                        <p:tgtEl>
                                          <p:spTgt spid="1413126">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1413127"/>
                                        </p:tgtEl>
                                        <p:attrNameLst>
                                          <p:attrName>style.visibility</p:attrName>
                                        </p:attrNameLst>
                                      </p:cBhvr>
                                      <p:to>
                                        <p:strVal val="visible"/>
                                      </p:to>
                                    </p:set>
                                    <p:animEffect transition="in" filter="dissolve">
                                      <p:cBhvr>
                                        <p:cTn id="26" dur="500"/>
                                        <p:tgtEl>
                                          <p:spTgt spid="141312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413138">
                                            <p:txEl>
                                              <p:pRg st="0" end="0"/>
                                            </p:txEl>
                                          </p:spTgt>
                                        </p:tgtEl>
                                        <p:attrNameLst>
                                          <p:attrName>style.visibility</p:attrName>
                                        </p:attrNameLst>
                                      </p:cBhvr>
                                      <p:to>
                                        <p:strVal val="visible"/>
                                      </p:to>
                                    </p:set>
                                    <p:animEffect transition="in" filter="wipe(up)">
                                      <p:cBhvr>
                                        <p:cTn id="31" dur="500"/>
                                        <p:tgtEl>
                                          <p:spTgt spid="1413138">
                                            <p:txEl>
                                              <p:pRg st="0" end="0"/>
                                            </p:txEl>
                                          </p:spTgt>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413138">
                                            <p:txEl>
                                              <p:pRg st="1" end="1"/>
                                            </p:txEl>
                                          </p:spTgt>
                                        </p:tgtEl>
                                        <p:attrNameLst>
                                          <p:attrName>style.visibility</p:attrName>
                                        </p:attrNameLst>
                                      </p:cBhvr>
                                      <p:to>
                                        <p:strVal val="visible"/>
                                      </p:to>
                                    </p:set>
                                    <p:animEffect transition="in" filter="wipe(up)">
                                      <p:cBhvr>
                                        <p:cTn id="34" dur="500"/>
                                        <p:tgtEl>
                                          <p:spTgt spid="1413138">
                                            <p:txEl>
                                              <p:pRg st="1" end="1"/>
                                            </p:txEl>
                                          </p:spTgt>
                                        </p:tgtEl>
                                      </p:cBhvr>
                                    </p:animEffect>
                                  </p:childTnLst>
                                </p:cTn>
                              </p:par>
                              <p:par>
                                <p:cTn id="35" presetID="22" presetClass="entr" presetSubtype="1" fill="hold" grpId="0" nodeType="withEffect">
                                  <p:stCondLst>
                                    <p:cond delay="0"/>
                                  </p:stCondLst>
                                  <p:childTnLst>
                                    <p:set>
                                      <p:cBhvr>
                                        <p:cTn id="36" dur="1" fill="hold">
                                          <p:stCondLst>
                                            <p:cond delay="0"/>
                                          </p:stCondLst>
                                        </p:cTn>
                                        <p:tgtEl>
                                          <p:spTgt spid="1413138">
                                            <p:txEl>
                                              <p:pRg st="2" end="2"/>
                                            </p:txEl>
                                          </p:spTgt>
                                        </p:tgtEl>
                                        <p:attrNameLst>
                                          <p:attrName>style.visibility</p:attrName>
                                        </p:attrNameLst>
                                      </p:cBhvr>
                                      <p:to>
                                        <p:strVal val="visible"/>
                                      </p:to>
                                    </p:set>
                                    <p:animEffect transition="in" filter="wipe(up)">
                                      <p:cBhvr>
                                        <p:cTn id="37" dur="500"/>
                                        <p:tgtEl>
                                          <p:spTgt spid="1413138">
                                            <p:txEl>
                                              <p:pRg st="2" end="2"/>
                                            </p:txEl>
                                          </p:spTgt>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1413138">
                                            <p:txEl>
                                              <p:pRg st="3" end="3"/>
                                            </p:txEl>
                                          </p:spTgt>
                                        </p:tgtEl>
                                        <p:attrNameLst>
                                          <p:attrName>style.visibility</p:attrName>
                                        </p:attrNameLst>
                                      </p:cBhvr>
                                      <p:to>
                                        <p:strVal val="visible"/>
                                      </p:to>
                                    </p:set>
                                    <p:animEffect transition="in" filter="wipe(up)">
                                      <p:cBhvr>
                                        <p:cTn id="40" dur="500"/>
                                        <p:tgtEl>
                                          <p:spTgt spid="14131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26" grpId="0" build="p" autoUpdateAnimBg="0"/>
      <p:bldP spid="1413138"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ooter Placeholder 3"/>
          <p:cNvSpPr>
            <a:spLocks noGrp="1"/>
          </p:cNvSpPr>
          <p:nvPr>
            <p:ph type="ftr" sz="quarter" idx="10"/>
          </p:nvPr>
        </p:nvSpPr>
        <p:spPr/>
        <p:txBody>
          <a:bodyPr/>
          <a:lstStyle/>
          <a:p>
            <a:pPr>
              <a:defRPr/>
            </a:pPr>
            <a:r>
              <a:rPr lang="en-US"/>
              <a:t>(c)  Giovanni De Micheli</a:t>
            </a:r>
          </a:p>
        </p:txBody>
      </p:sp>
      <p:sp>
        <p:nvSpPr>
          <p:cNvPr id="26" name="Slide Number Placeholder 4"/>
          <p:cNvSpPr>
            <a:spLocks noGrp="1"/>
          </p:cNvSpPr>
          <p:nvPr>
            <p:ph type="sldNum" sz="quarter" idx="11"/>
          </p:nvPr>
        </p:nvSpPr>
        <p:spPr/>
        <p:txBody>
          <a:bodyPr/>
          <a:lstStyle/>
          <a:p>
            <a:pPr>
              <a:defRPr/>
            </a:pPr>
            <a:fld id="{DB2AD23A-D287-CC47-B80C-7F48F3380887}" type="slidenum">
              <a:rPr lang="en-US"/>
              <a:pPr>
                <a:defRPr/>
              </a:pPr>
              <a:t>36</a:t>
            </a:fld>
            <a:endParaRPr lang="en-US"/>
          </a:p>
        </p:txBody>
      </p:sp>
      <p:grpSp>
        <p:nvGrpSpPr>
          <p:cNvPr id="74755" name="Group 2"/>
          <p:cNvGrpSpPr>
            <a:grpSpLocks/>
          </p:cNvGrpSpPr>
          <p:nvPr/>
        </p:nvGrpSpPr>
        <p:grpSpPr bwMode="auto">
          <a:xfrm>
            <a:off x="6253163" y="1143000"/>
            <a:ext cx="2084387" cy="2514600"/>
            <a:chOff x="3939" y="720"/>
            <a:chExt cx="1313" cy="1584"/>
          </a:xfrm>
        </p:grpSpPr>
        <p:sp>
          <p:nvSpPr>
            <p:cNvPr id="1415171" name="Rectangle 3"/>
            <p:cNvSpPr>
              <a:spLocks noChangeArrowheads="1"/>
            </p:cNvSpPr>
            <p:nvPr/>
          </p:nvSpPr>
          <p:spPr bwMode="auto">
            <a:xfrm>
              <a:off x="3939" y="720"/>
              <a:ext cx="1313" cy="1584"/>
            </a:xfrm>
            <a:prstGeom prst="rect">
              <a:avLst/>
            </a:prstGeom>
            <a:solidFill>
              <a:srgbClr val="FFFF99"/>
            </a:solidFill>
            <a:ln w="28575">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003399"/>
                </a:solidFill>
                <a:latin typeface="Arial" charset="0"/>
                <a:cs typeface="+mn-cs"/>
              </a:endParaRPr>
            </a:p>
          </p:txBody>
        </p:sp>
        <p:sp>
          <p:nvSpPr>
            <p:cNvPr id="1415172" name="Text Box 4"/>
            <p:cNvSpPr txBox="1">
              <a:spLocks noChangeArrowheads="1"/>
            </p:cNvSpPr>
            <p:nvPr/>
          </p:nvSpPr>
          <p:spPr bwMode="auto">
            <a:xfrm>
              <a:off x="4224" y="816"/>
              <a:ext cx="847" cy="173"/>
            </a:xfrm>
            <a:prstGeom prst="rect">
              <a:avLst/>
            </a:prstGeom>
            <a:solidFill>
              <a:srgbClr val="FFFF99"/>
            </a:solidFill>
            <a:ln>
              <a:noFill/>
            </a:ln>
            <a:effectLst/>
            <a:extLs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solidFill>
                    <a:srgbClr val="003399"/>
                  </a:solidFill>
                  <a:latin typeface="Arial" charset="0"/>
                  <a:cs typeface="+mn-cs"/>
                </a:rPr>
                <a:t>SC_MODULE</a:t>
              </a:r>
            </a:p>
          </p:txBody>
        </p:sp>
      </p:grpSp>
      <p:grpSp>
        <p:nvGrpSpPr>
          <p:cNvPr id="74756" name="Group 5"/>
          <p:cNvGrpSpPr>
            <a:grpSpLocks/>
          </p:cNvGrpSpPr>
          <p:nvPr/>
        </p:nvGrpSpPr>
        <p:grpSpPr bwMode="auto">
          <a:xfrm>
            <a:off x="5715000" y="1771650"/>
            <a:ext cx="3429000" cy="1506538"/>
            <a:chOff x="3600" y="1116"/>
            <a:chExt cx="2160" cy="949"/>
          </a:xfrm>
        </p:grpSpPr>
        <p:sp>
          <p:nvSpPr>
            <p:cNvPr id="1415174" name="AutoShape 6"/>
            <p:cNvSpPr>
              <a:spLocks noChangeArrowheads="1"/>
            </p:cNvSpPr>
            <p:nvPr/>
          </p:nvSpPr>
          <p:spPr bwMode="auto">
            <a:xfrm>
              <a:off x="3812" y="1116"/>
              <a:ext cx="281" cy="171"/>
            </a:xfrm>
            <a:prstGeom prst="homePlate">
              <a:avLst>
                <a:gd name="adj" fmla="val 41082"/>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5175" name="AutoShape 7"/>
            <p:cNvSpPr>
              <a:spLocks noChangeArrowheads="1"/>
            </p:cNvSpPr>
            <p:nvPr/>
          </p:nvSpPr>
          <p:spPr bwMode="auto">
            <a:xfrm>
              <a:off x="3812" y="1488"/>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5176" name="AutoShape 8"/>
            <p:cNvSpPr>
              <a:spLocks noChangeArrowheads="1"/>
            </p:cNvSpPr>
            <p:nvPr/>
          </p:nvSpPr>
          <p:spPr bwMode="auto">
            <a:xfrm>
              <a:off x="3812" y="1894"/>
              <a:ext cx="281" cy="171"/>
            </a:xfrm>
            <a:prstGeom prst="homePlate">
              <a:avLst>
                <a:gd name="adj" fmla="val 41082"/>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5177" name="AutoShape 9"/>
            <p:cNvSpPr>
              <a:spLocks noChangeArrowheads="1"/>
            </p:cNvSpPr>
            <p:nvPr/>
          </p:nvSpPr>
          <p:spPr bwMode="auto">
            <a:xfrm>
              <a:off x="5167" y="1116"/>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5178" name="AutoShape 10"/>
            <p:cNvSpPr>
              <a:spLocks noChangeArrowheads="1"/>
            </p:cNvSpPr>
            <p:nvPr/>
          </p:nvSpPr>
          <p:spPr bwMode="auto">
            <a:xfrm>
              <a:off x="5125" y="1859"/>
              <a:ext cx="281" cy="170"/>
            </a:xfrm>
            <a:prstGeom prst="homePlate">
              <a:avLst>
                <a:gd name="adj" fmla="val 41324"/>
              </a:avLst>
            </a:prstGeom>
            <a:solidFill>
              <a:schemeClr val="tx2"/>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15179" name="Text Box 11"/>
            <p:cNvSpPr txBox="1">
              <a:spLocks noChangeArrowheads="1"/>
            </p:cNvSpPr>
            <p:nvPr/>
          </p:nvSpPr>
          <p:spPr bwMode="auto">
            <a:xfrm>
              <a:off x="3600" y="1116"/>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in1</a:t>
              </a:r>
            </a:p>
          </p:txBody>
        </p:sp>
        <p:sp>
          <p:nvSpPr>
            <p:cNvPr id="1415180" name="Text Box 12"/>
            <p:cNvSpPr txBox="1">
              <a:spLocks noChangeArrowheads="1"/>
            </p:cNvSpPr>
            <p:nvPr/>
          </p:nvSpPr>
          <p:spPr bwMode="auto">
            <a:xfrm>
              <a:off x="3600" y="1463"/>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clk</a:t>
              </a:r>
            </a:p>
          </p:txBody>
        </p:sp>
        <p:sp>
          <p:nvSpPr>
            <p:cNvPr id="1415181" name="Text Box 13"/>
            <p:cNvSpPr txBox="1">
              <a:spLocks noChangeArrowheads="1"/>
            </p:cNvSpPr>
            <p:nvPr/>
          </p:nvSpPr>
          <p:spPr bwMode="auto">
            <a:xfrm>
              <a:off x="3600" y="1859"/>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in2</a:t>
              </a:r>
            </a:p>
          </p:txBody>
        </p:sp>
        <p:sp>
          <p:nvSpPr>
            <p:cNvPr id="1415182" name="Text Box 14"/>
            <p:cNvSpPr txBox="1">
              <a:spLocks noChangeArrowheads="1"/>
            </p:cNvSpPr>
            <p:nvPr/>
          </p:nvSpPr>
          <p:spPr bwMode="auto">
            <a:xfrm>
              <a:off x="5421" y="1116"/>
              <a:ext cx="339"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out1</a:t>
              </a:r>
            </a:p>
          </p:txBody>
        </p:sp>
        <p:sp>
          <p:nvSpPr>
            <p:cNvPr id="1415183" name="Text Box 15"/>
            <p:cNvSpPr txBox="1">
              <a:spLocks noChangeArrowheads="1"/>
            </p:cNvSpPr>
            <p:nvPr/>
          </p:nvSpPr>
          <p:spPr bwMode="auto">
            <a:xfrm>
              <a:off x="5379" y="1859"/>
              <a:ext cx="340"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defRPr/>
              </a:pPr>
              <a:r>
                <a:rPr lang="en-US" sz="1200" b="1">
                  <a:latin typeface="Arial" charset="0"/>
                  <a:cs typeface="+mn-cs"/>
                </a:rPr>
                <a:t>out2</a:t>
              </a:r>
            </a:p>
          </p:txBody>
        </p:sp>
      </p:grpSp>
      <p:sp>
        <p:nvSpPr>
          <p:cNvPr id="1415184" name="Rectangle 16"/>
          <p:cNvSpPr>
            <a:spLocks noGrp="1" noChangeArrowheads="1"/>
          </p:cNvSpPr>
          <p:nvPr>
            <p:ph type="title"/>
          </p:nvPr>
        </p:nvSpPr>
        <p:spPr>
          <a:xfrm>
            <a:off x="685800" y="-171450"/>
            <a:ext cx="8278813" cy="1419225"/>
          </a:xfrm>
        </p:spPr>
        <p:txBody>
          <a:bodyPr/>
          <a:lstStyle/>
          <a:p>
            <a:pPr>
              <a:defRPr/>
            </a:pPr>
            <a:r>
              <a:rPr lang="en-US">
                <a:cs typeface="+mj-cs"/>
              </a:rPr>
              <a:t>SystemC Classes: Processes</a:t>
            </a:r>
          </a:p>
        </p:txBody>
      </p:sp>
      <p:sp>
        <p:nvSpPr>
          <p:cNvPr id="1415185" name="Rectangle 17"/>
          <p:cNvSpPr>
            <a:spLocks noGrp="1" noChangeArrowheads="1"/>
          </p:cNvSpPr>
          <p:nvPr>
            <p:ph type="body" idx="1"/>
          </p:nvPr>
        </p:nvSpPr>
        <p:spPr>
          <a:xfrm>
            <a:off x="468313" y="1171575"/>
            <a:ext cx="7772400" cy="4114800"/>
          </a:xfrm>
        </p:spPr>
        <p:txBody>
          <a:bodyPr/>
          <a:lstStyle/>
          <a:p>
            <a:pPr marL="342900" indent="-342900">
              <a:lnSpc>
                <a:spcPct val="143000"/>
              </a:lnSpc>
              <a:defRPr/>
            </a:pPr>
            <a:r>
              <a:rPr lang="en-US" sz="2400">
                <a:cs typeface="+mn-cs"/>
              </a:rPr>
              <a:t>Processes</a:t>
            </a:r>
          </a:p>
          <a:p>
            <a:pPr marL="742950" lvl="1" indent="-285750">
              <a:lnSpc>
                <a:spcPct val="143000"/>
              </a:lnSpc>
              <a:defRPr/>
            </a:pPr>
            <a:r>
              <a:rPr lang="en-US" sz="2000"/>
              <a:t>Functionality is described </a:t>
            </a:r>
            <a:br>
              <a:rPr lang="en-US" sz="2000"/>
            </a:br>
            <a:r>
              <a:rPr lang="en-US" sz="2000"/>
              <a:t>in a process</a:t>
            </a:r>
          </a:p>
          <a:p>
            <a:pPr marL="742950" lvl="1" indent="-285750">
              <a:lnSpc>
                <a:spcPct val="143000"/>
              </a:lnSpc>
              <a:defRPr/>
            </a:pPr>
            <a:r>
              <a:rPr lang="en-US" sz="2000"/>
              <a:t>Processes run concurrently</a:t>
            </a:r>
          </a:p>
          <a:p>
            <a:pPr marL="742950" lvl="1" indent="-285750">
              <a:lnSpc>
                <a:spcPct val="143000"/>
              </a:lnSpc>
              <a:defRPr/>
            </a:pPr>
            <a:r>
              <a:rPr lang="en-US" sz="2000"/>
              <a:t>Code inside a process executes sequentially</a:t>
            </a:r>
          </a:p>
          <a:p>
            <a:pPr marL="742950" lvl="1" indent="-285750">
              <a:lnSpc>
                <a:spcPct val="143000"/>
              </a:lnSpc>
              <a:defRPr/>
            </a:pPr>
            <a:r>
              <a:rPr lang="en-US" sz="2000"/>
              <a:t>SystemC has three different types of processes</a:t>
            </a:r>
          </a:p>
          <a:p>
            <a:pPr marL="1143000" lvl="2">
              <a:lnSpc>
                <a:spcPct val="143000"/>
              </a:lnSpc>
              <a:defRPr/>
            </a:pPr>
            <a:r>
              <a:rPr lang="en-US" sz="1800" b="0"/>
              <a:t>SC_METHOD</a:t>
            </a:r>
          </a:p>
          <a:p>
            <a:pPr marL="1143000" lvl="2">
              <a:lnSpc>
                <a:spcPct val="143000"/>
              </a:lnSpc>
              <a:defRPr/>
            </a:pPr>
            <a:r>
              <a:rPr lang="en-US" sz="1800" b="0"/>
              <a:t>SC_THREAD</a:t>
            </a:r>
          </a:p>
          <a:p>
            <a:pPr marL="1143000" lvl="2">
              <a:lnSpc>
                <a:spcPct val="143000"/>
              </a:lnSpc>
              <a:defRPr/>
            </a:pPr>
            <a:r>
              <a:rPr lang="en-US" sz="1800" b="0"/>
              <a:t>SC_CTHREAD</a:t>
            </a:r>
          </a:p>
        </p:txBody>
      </p:sp>
      <p:grpSp>
        <p:nvGrpSpPr>
          <p:cNvPr id="1415186" name="Group 18"/>
          <p:cNvGrpSpPr>
            <a:grpSpLocks/>
          </p:cNvGrpSpPr>
          <p:nvPr/>
        </p:nvGrpSpPr>
        <p:grpSpPr bwMode="auto">
          <a:xfrm>
            <a:off x="6657975" y="1608138"/>
            <a:ext cx="1343025" cy="1744662"/>
            <a:chOff x="4080" y="986"/>
            <a:chExt cx="846" cy="1099"/>
          </a:xfrm>
        </p:grpSpPr>
        <p:grpSp>
          <p:nvGrpSpPr>
            <p:cNvPr id="74760" name="Group 19"/>
            <p:cNvGrpSpPr>
              <a:grpSpLocks/>
            </p:cNvGrpSpPr>
            <p:nvPr/>
          </p:nvGrpSpPr>
          <p:grpSpPr bwMode="auto">
            <a:xfrm>
              <a:off x="4080" y="986"/>
              <a:ext cx="846" cy="406"/>
              <a:chOff x="2373" y="2114"/>
              <a:chExt cx="846" cy="406"/>
            </a:xfrm>
          </p:grpSpPr>
          <p:sp>
            <p:nvSpPr>
              <p:cNvPr id="1415188" name="Oval 20"/>
              <p:cNvSpPr>
                <a:spLocks noChangeArrowheads="1"/>
              </p:cNvSpPr>
              <p:nvPr/>
            </p:nvSpPr>
            <p:spPr bwMode="auto">
              <a:xfrm>
                <a:off x="2401" y="2114"/>
                <a:ext cx="702" cy="406"/>
              </a:xfrm>
              <a:prstGeom prst="ellipse">
                <a:avLst/>
              </a:prstGeom>
              <a:solidFill>
                <a:schemeClr val="hlink"/>
              </a:solidFill>
              <a:ln>
                <a:noFill/>
              </a:ln>
              <a:effectLst>
                <a:outerShdw blurRad="63500" dist="107763" dir="2700000" algn="ctr" rotWithShape="0">
                  <a:schemeClr val="bg2">
                    <a:alpha val="74998"/>
                  </a:schemeClr>
                </a:outerShdw>
              </a:effectLst>
              <a:extLst>
                <a:ext uri="{91240B29-F687-4f45-9708-019B960494DF}">
                  <a14:hiddenLine xmlns="" xmlns:a14="http://schemas.microsoft.com/office/drawing/2010/main" w="12700">
                    <a:solidFill>
                      <a:schemeClr val="tx1"/>
                    </a:solidFill>
                    <a:round/>
                    <a:headEnd type="none" w="sm" len="sm"/>
                    <a:tailEnd type="none" w="sm" len="sm"/>
                  </a14:hiddenLine>
                </a:ext>
              </a:extLst>
            </p:spPr>
            <p:txBody>
              <a:bodyPr wrap="none" anchor="ctr"/>
              <a:lstStyle/>
              <a:p>
                <a:pPr>
                  <a:defRPr/>
                </a:pPr>
                <a:endParaRPr lang="en-US">
                  <a:cs typeface="+mn-cs"/>
                </a:endParaRPr>
              </a:p>
            </p:txBody>
          </p:sp>
          <p:sp>
            <p:nvSpPr>
              <p:cNvPr id="1415189" name="Text Box 21"/>
              <p:cNvSpPr txBox="1">
                <a:spLocks noChangeArrowheads="1"/>
              </p:cNvSpPr>
              <p:nvPr/>
            </p:nvSpPr>
            <p:spPr bwMode="auto">
              <a:xfrm>
                <a:off x="2373" y="2217"/>
                <a:ext cx="846"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200" b="1">
                    <a:solidFill>
                      <a:srgbClr val="FF6600"/>
                    </a:solidFill>
                    <a:latin typeface="Arial" charset="0"/>
                    <a:cs typeface="+mn-cs"/>
                  </a:rPr>
                  <a:t>PROCESS</a:t>
                </a:r>
                <a:endParaRPr lang="en-US" sz="1200" b="1">
                  <a:solidFill>
                    <a:srgbClr val="003399"/>
                  </a:solidFill>
                  <a:latin typeface="Arial" charset="0"/>
                  <a:cs typeface="+mn-cs"/>
                </a:endParaRPr>
              </a:p>
            </p:txBody>
          </p:sp>
        </p:grpSp>
        <p:grpSp>
          <p:nvGrpSpPr>
            <p:cNvPr id="74761" name="Group 22"/>
            <p:cNvGrpSpPr>
              <a:grpSpLocks/>
            </p:cNvGrpSpPr>
            <p:nvPr/>
          </p:nvGrpSpPr>
          <p:grpSpPr bwMode="auto">
            <a:xfrm>
              <a:off x="4080" y="1680"/>
              <a:ext cx="846" cy="405"/>
              <a:chOff x="2329" y="2910"/>
              <a:chExt cx="846" cy="405"/>
            </a:xfrm>
          </p:grpSpPr>
          <p:sp>
            <p:nvSpPr>
              <p:cNvPr id="1415191" name="Oval 23"/>
              <p:cNvSpPr>
                <a:spLocks noChangeArrowheads="1"/>
              </p:cNvSpPr>
              <p:nvPr/>
            </p:nvSpPr>
            <p:spPr bwMode="auto">
              <a:xfrm>
                <a:off x="2372" y="2910"/>
                <a:ext cx="702" cy="405"/>
              </a:xfrm>
              <a:prstGeom prst="ellipse">
                <a:avLst/>
              </a:prstGeom>
              <a:solidFill>
                <a:schemeClr val="hlink"/>
              </a:solidFill>
              <a:ln>
                <a:noFill/>
              </a:ln>
              <a:effectLst>
                <a:outerShdw blurRad="63500" dist="107763" dir="2700000" algn="ctr" rotWithShape="0">
                  <a:schemeClr val="bg2">
                    <a:alpha val="74998"/>
                  </a:schemeClr>
                </a:outerShdw>
              </a:effectLst>
              <a:extLst>
                <a:ext uri="{91240B29-F687-4f45-9708-019B960494DF}">
                  <a14:hiddenLine xmlns="" xmlns:a14="http://schemas.microsoft.com/office/drawing/2010/main" w="12700">
                    <a:solidFill>
                      <a:schemeClr val="tx1"/>
                    </a:solidFill>
                    <a:round/>
                    <a:headEnd type="none" w="sm" len="sm"/>
                    <a:tailEnd type="none" w="sm" len="sm"/>
                  </a14:hiddenLine>
                </a:ext>
              </a:extLst>
            </p:spPr>
            <p:txBody>
              <a:bodyPr wrap="none" anchor="ctr"/>
              <a:lstStyle/>
              <a:p>
                <a:pPr>
                  <a:defRPr/>
                </a:pPr>
                <a:endParaRPr lang="en-US">
                  <a:cs typeface="+mn-cs"/>
                </a:endParaRPr>
              </a:p>
            </p:txBody>
          </p:sp>
          <p:sp>
            <p:nvSpPr>
              <p:cNvPr id="1415192" name="Text Box 24"/>
              <p:cNvSpPr txBox="1">
                <a:spLocks noChangeArrowheads="1"/>
              </p:cNvSpPr>
              <p:nvPr/>
            </p:nvSpPr>
            <p:spPr bwMode="auto">
              <a:xfrm>
                <a:off x="2329" y="3009"/>
                <a:ext cx="846" cy="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200" b="1">
                    <a:solidFill>
                      <a:srgbClr val="FF6600"/>
                    </a:solidFill>
                    <a:latin typeface="Arial" charset="0"/>
                    <a:cs typeface="+mn-cs"/>
                  </a:rPr>
                  <a:t>PROCESS</a:t>
                </a:r>
                <a:endParaRPr lang="en-US" sz="1200" b="1">
                  <a:solidFill>
                    <a:srgbClr val="003399"/>
                  </a:solidFill>
                  <a:latin typeface="Arial" charset="0"/>
                  <a:cs typeface="+mn-cs"/>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15186"/>
                                        </p:tgtEl>
                                        <p:attrNameLst>
                                          <p:attrName>style.visibility</p:attrName>
                                        </p:attrNameLst>
                                      </p:cBhvr>
                                      <p:to>
                                        <p:strVal val="visible"/>
                                      </p:to>
                                    </p:set>
                                    <p:animEffect transition="in" filter="dissolve">
                                      <p:cBhvr>
                                        <p:cTn id="7" dur="500"/>
                                        <p:tgtEl>
                                          <p:spTgt spid="1415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15185">
                                            <p:txEl>
                                              <p:pRg st="0" end="0"/>
                                            </p:txEl>
                                          </p:spTgt>
                                        </p:tgtEl>
                                        <p:attrNameLst>
                                          <p:attrName>style.visibility</p:attrName>
                                        </p:attrNameLst>
                                      </p:cBhvr>
                                      <p:to>
                                        <p:strVal val="visible"/>
                                      </p:to>
                                    </p:set>
                                    <p:animEffect transition="in" filter="wipe(up)">
                                      <p:cBhvr>
                                        <p:cTn id="12" dur="500"/>
                                        <p:tgtEl>
                                          <p:spTgt spid="1415185">
                                            <p:txEl>
                                              <p:pRg st="0" end="0"/>
                                            </p:tx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415185">
                                            <p:txEl>
                                              <p:pRg st="1" end="1"/>
                                            </p:txEl>
                                          </p:spTgt>
                                        </p:tgtEl>
                                        <p:attrNameLst>
                                          <p:attrName>style.visibility</p:attrName>
                                        </p:attrNameLst>
                                      </p:cBhvr>
                                      <p:to>
                                        <p:strVal val="visible"/>
                                      </p:to>
                                    </p:set>
                                    <p:animEffect transition="in" filter="wipe(up)">
                                      <p:cBhvr>
                                        <p:cTn id="15" dur="500"/>
                                        <p:tgtEl>
                                          <p:spTgt spid="1415185">
                                            <p:txEl>
                                              <p:pRg st="1" end="1"/>
                                            </p:tx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415185">
                                            <p:txEl>
                                              <p:pRg st="2" end="2"/>
                                            </p:txEl>
                                          </p:spTgt>
                                        </p:tgtEl>
                                        <p:attrNameLst>
                                          <p:attrName>style.visibility</p:attrName>
                                        </p:attrNameLst>
                                      </p:cBhvr>
                                      <p:to>
                                        <p:strVal val="visible"/>
                                      </p:to>
                                    </p:set>
                                    <p:animEffect transition="in" filter="wipe(up)">
                                      <p:cBhvr>
                                        <p:cTn id="18" dur="500"/>
                                        <p:tgtEl>
                                          <p:spTgt spid="1415185">
                                            <p:txEl>
                                              <p:pRg st="2" end="2"/>
                                            </p:txEl>
                                          </p:spTgt>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415185">
                                            <p:txEl>
                                              <p:pRg st="3" end="3"/>
                                            </p:txEl>
                                          </p:spTgt>
                                        </p:tgtEl>
                                        <p:attrNameLst>
                                          <p:attrName>style.visibility</p:attrName>
                                        </p:attrNameLst>
                                      </p:cBhvr>
                                      <p:to>
                                        <p:strVal val="visible"/>
                                      </p:to>
                                    </p:set>
                                    <p:animEffect transition="in" filter="wipe(up)">
                                      <p:cBhvr>
                                        <p:cTn id="21" dur="500"/>
                                        <p:tgtEl>
                                          <p:spTgt spid="1415185">
                                            <p:txEl>
                                              <p:pRg st="3" end="3"/>
                                            </p:txEl>
                                          </p:spTgt>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415185">
                                            <p:txEl>
                                              <p:pRg st="4" end="4"/>
                                            </p:txEl>
                                          </p:spTgt>
                                        </p:tgtEl>
                                        <p:attrNameLst>
                                          <p:attrName>style.visibility</p:attrName>
                                        </p:attrNameLst>
                                      </p:cBhvr>
                                      <p:to>
                                        <p:strVal val="visible"/>
                                      </p:to>
                                    </p:set>
                                    <p:animEffect transition="in" filter="wipe(up)">
                                      <p:cBhvr>
                                        <p:cTn id="24" dur="500"/>
                                        <p:tgtEl>
                                          <p:spTgt spid="1415185">
                                            <p:txEl>
                                              <p:pRg st="4" end="4"/>
                                            </p:txEl>
                                          </p:spTgt>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1415185">
                                            <p:txEl>
                                              <p:pRg st="5" end="5"/>
                                            </p:txEl>
                                          </p:spTgt>
                                        </p:tgtEl>
                                        <p:attrNameLst>
                                          <p:attrName>style.visibility</p:attrName>
                                        </p:attrNameLst>
                                      </p:cBhvr>
                                      <p:to>
                                        <p:strVal val="visible"/>
                                      </p:to>
                                    </p:set>
                                    <p:animEffect transition="in" filter="wipe(up)">
                                      <p:cBhvr>
                                        <p:cTn id="27" dur="500"/>
                                        <p:tgtEl>
                                          <p:spTgt spid="1415185">
                                            <p:txEl>
                                              <p:pRg st="5" end="5"/>
                                            </p:txEl>
                                          </p:spTgt>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1415185">
                                            <p:txEl>
                                              <p:pRg st="6" end="6"/>
                                            </p:txEl>
                                          </p:spTgt>
                                        </p:tgtEl>
                                        <p:attrNameLst>
                                          <p:attrName>style.visibility</p:attrName>
                                        </p:attrNameLst>
                                      </p:cBhvr>
                                      <p:to>
                                        <p:strVal val="visible"/>
                                      </p:to>
                                    </p:set>
                                    <p:animEffect transition="in" filter="wipe(up)">
                                      <p:cBhvr>
                                        <p:cTn id="30" dur="500"/>
                                        <p:tgtEl>
                                          <p:spTgt spid="1415185">
                                            <p:txEl>
                                              <p:pRg st="6" end="6"/>
                                            </p:txEl>
                                          </p:spTgt>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1415185">
                                            <p:txEl>
                                              <p:pRg st="7" end="7"/>
                                            </p:txEl>
                                          </p:spTgt>
                                        </p:tgtEl>
                                        <p:attrNameLst>
                                          <p:attrName>style.visibility</p:attrName>
                                        </p:attrNameLst>
                                      </p:cBhvr>
                                      <p:to>
                                        <p:strVal val="visible"/>
                                      </p:to>
                                    </p:set>
                                    <p:animEffect transition="in" filter="wipe(up)">
                                      <p:cBhvr>
                                        <p:cTn id="33" dur="500"/>
                                        <p:tgtEl>
                                          <p:spTgt spid="141518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5185"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pPr>
              <a:defRPr/>
            </a:pPr>
            <a:r>
              <a:rPr lang="en-US"/>
              <a:t>(c)  Giovanni De Micheli</a:t>
            </a:r>
          </a:p>
        </p:txBody>
      </p:sp>
      <p:sp>
        <p:nvSpPr>
          <p:cNvPr id="12" name="Slide Number Placeholder 4"/>
          <p:cNvSpPr>
            <a:spLocks noGrp="1"/>
          </p:cNvSpPr>
          <p:nvPr>
            <p:ph type="sldNum" sz="quarter" idx="11"/>
          </p:nvPr>
        </p:nvSpPr>
        <p:spPr/>
        <p:txBody>
          <a:bodyPr/>
          <a:lstStyle/>
          <a:p>
            <a:pPr>
              <a:defRPr/>
            </a:pPr>
            <a:fld id="{07640F34-AA28-7941-B142-C39DC59DD38F}" type="slidenum">
              <a:rPr lang="en-US"/>
              <a:pPr>
                <a:defRPr/>
              </a:pPr>
              <a:t>37</a:t>
            </a:fld>
            <a:endParaRPr lang="en-US"/>
          </a:p>
        </p:txBody>
      </p:sp>
      <p:sp>
        <p:nvSpPr>
          <p:cNvPr id="1583106" name="Rectangle 2"/>
          <p:cNvSpPr>
            <a:spLocks noGrp="1" noChangeArrowheads="1"/>
          </p:cNvSpPr>
          <p:nvPr>
            <p:ph type="title"/>
          </p:nvPr>
        </p:nvSpPr>
        <p:spPr/>
        <p:txBody>
          <a:bodyPr/>
          <a:lstStyle/>
          <a:p>
            <a:pPr>
              <a:defRPr/>
            </a:pPr>
            <a:r>
              <a:rPr lang="en-US">
                <a:cs typeface="+mj-cs"/>
              </a:rPr>
              <a:t>Process types</a:t>
            </a:r>
          </a:p>
        </p:txBody>
      </p:sp>
      <p:sp>
        <p:nvSpPr>
          <p:cNvPr id="1583107" name="Rectangle 3"/>
          <p:cNvSpPr>
            <a:spLocks noGrp="1" noChangeArrowheads="1"/>
          </p:cNvSpPr>
          <p:nvPr>
            <p:ph type="body" idx="1"/>
          </p:nvPr>
        </p:nvSpPr>
        <p:spPr/>
        <p:txBody>
          <a:bodyPr/>
          <a:lstStyle/>
          <a:p>
            <a:pPr>
              <a:defRPr/>
            </a:pPr>
            <a:r>
              <a:rPr lang="en-US" sz="2400" b="0" i="1">
                <a:cs typeface="+mn-cs"/>
              </a:rPr>
              <a:t>sc_method</a:t>
            </a:r>
            <a:r>
              <a:rPr lang="en-US" sz="2400">
                <a:cs typeface="+mn-cs"/>
              </a:rPr>
              <a:t>: method process</a:t>
            </a:r>
          </a:p>
          <a:p>
            <a:pPr lvl="1">
              <a:defRPr/>
            </a:pPr>
            <a:r>
              <a:rPr lang="en-US" sz="2000"/>
              <a:t>sensitive to a set of signals</a:t>
            </a:r>
          </a:p>
          <a:p>
            <a:pPr lvl="1">
              <a:defRPr/>
            </a:pPr>
            <a:r>
              <a:rPr lang="en-US" sz="2000"/>
              <a:t>executed until it returns</a:t>
            </a:r>
          </a:p>
          <a:p>
            <a:pPr>
              <a:defRPr/>
            </a:pPr>
            <a:r>
              <a:rPr lang="en-US" sz="2400" b="0" i="1">
                <a:cs typeface="+mn-cs"/>
              </a:rPr>
              <a:t>sc_thread</a:t>
            </a:r>
            <a:r>
              <a:rPr lang="en-US" sz="2400">
                <a:cs typeface="+mn-cs"/>
              </a:rPr>
              <a:t>: thread process</a:t>
            </a:r>
          </a:p>
          <a:p>
            <a:pPr lvl="1">
              <a:defRPr/>
            </a:pPr>
            <a:r>
              <a:rPr lang="en-US" sz="2000"/>
              <a:t>sensitive to a set of signals</a:t>
            </a:r>
          </a:p>
          <a:p>
            <a:pPr lvl="1">
              <a:defRPr/>
            </a:pPr>
            <a:r>
              <a:rPr lang="en-US" sz="2000"/>
              <a:t>executed until a </a:t>
            </a:r>
            <a:r>
              <a:rPr lang="en-US" sz="2000" i="1"/>
              <a:t>wait()</a:t>
            </a:r>
          </a:p>
          <a:p>
            <a:pPr>
              <a:defRPr/>
            </a:pPr>
            <a:r>
              <a:rPr lang="en-US" sz="2400" b="0" i="1">
                <a:cs typeface="+mn-cs"/>
              </a:rPr>
              <a:t>sc_cthread</a:t>
            </a:r>
            <a:r>
              <a:rPr lang="en-US" sz="2400">
                <a:cs typeface="+mn-cs"/>
              </a:rPr>
              <a:t>: clocked thread process</a:t>
            </a:r>
          </a:p>
          <a:p>
            <a:pPr lvl="1">
              <a:defRPr/>
            </a:pPr>
            <a:r>
              <a:rPr lang="en-US" sz="2000"/>
              <a:t>sensitive only to one edge of clock</a:t>
            </a:r>
          </a:p>
          <a:p>
            <a:pPr lvl="1">
              <a:defRPr/>
            </a:pPr>
            <a:r>
              <a:rPr lang="en-US" sz="2000"/>
              <a:t>execute until a </a:t>
            </a:r>
            <a:r>
              <a:rPr lang="en-US" sz="2000" i="1"/>
              <a:t>wait()</a:t>
            </a:r>
            <a:r>
              <a:rPr lang="en-US" sz="2000"/>
              <a:t> or a </a:t>
            </a:r>
            <a:r>
              <a:rPr lang="en-US" sz="2000" i="1"/>
              <a:t>wait_until()</a:t>
            </a:r>
            <a:r>
              <a:rPr lang="en-US" sz="2000"/>
              <a:t> </a:t>
            </a:r>
          </a:p>
          <a:p>
            <a:pPr lvl="1">
              <a:defRPr/>
            </a:pPr>
            <a:r>
              <a:rPr lang="en-US" sz="2000" i="1"/>
              <a:t>watching(reset)</a:t>
            </a:r>
            <a:r>
              <a:rPr lang="en-US" sz="2000"/>
              <a:t> restarts from top of process body</a:t>
            </a:r>
            <a:br>
              <a:rPr lang="en-US" sz="2000"/>
            </a:br>
            <a:r>
              <a:rPr lang="en-US" sz="2000"/>
              <a:t> </a:t>
            </a:r>
            <a:r>
              <a:rPr lang="en-US" sz="1800"/>
              <a:t>(reset evaluated on active edge)</a:t>
            </a:r>
          </a:p>
          <a:p>
            <a:pPr>
              <a:buFont typeface="Monotype Sorts" charset="0"/>
              <a:buNone/>
              <a:defRPr/>
            </a:pPr>
            <a:endParaRPr lang="en-US" sz="2400">
              <a:cs typeface="+mn-cs"/>
            </a:endParaRPr>
          </a:p>
        </p:txBody>
      </p:sp>
      <p:grpSp>
        <p:nvGrpSpPr>
          <p:cNvPr id="76805" name="Group 8"/>
          <p:cNvGrpSpPr>
            <a:grpSpLocks/>
          </p:cNvGrpSpPr>
          <p:nvPr/>
        </p:nvGrpSpPr>
        <p:grpSpPr bwMode="auto">
          <a:xfrm>
            <a:off x="6858000" y="1600200"/>
            <a:ext cx="2063750" cy="4267200"/>
            <a:chOff x="4320" y="1008"/>
            <a:chExt cx="1300" cy="2688"/>
          </a:xfrm>
        </p:grpSpPr>
        <p:sp>
          <p:nvSpPr>
            <p:cNvPr id="1583113" name="Line 9"/>
            <p:cNvSpPr>
              <a:spLocks noChangeShapeType="1"/>
            </p:cNvSpPr>
            <p:nvPr/>
          </p:nvSpPr>
          <p:spPr bwMode="auto">
            <a:xfrm>
              <a:off x="4320" y="1008"/>
              <a:ext cx="0" cy="672"/>
            </a:xfrm>
            <a:prstGeom prst="line">
              <a:avLst/>
            </a:prstGeom>
            <a:noFill/>
            <a:ln w="285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3114" name="Text Box 10"/>
            <p:cNvSpPr txBox="1">
              <a:spLocks noChangeArrowheads="1"/>
            </p:cNvSpPr>
            <p:nvPr/>
          </p:nvSpPr>
          <p:spPr bwMode="auto">
            <a:xfrm>
              <a:off x="4320" y="1200"/>
              <a:ext cx="98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b="1">
                  <a:latin typeface="Arial" charset="0"/>
                  <a:cs typeface="+mn-cs"/>
                </a:rPr>
                <a:t>RTL style</a:t>
              </a:r>
            </a:p>
          </p:txBody>
        </p:sp>
        <p:sp>
          <p:nvSpPr>
            <p:cNvPr id="1583115" name="Line 11"/>
            <p:cNvSpPr>
              <a:spLocks noChangeShapeType="1"/>
            </p:cNvSpPr>
            <p:nvPr/>
          </p:nvSpPr>
          <p:spPr bwMode="auto">
            <a:xfrm>
              <a:off x="4320" y="2640"/>
              <a:ext cx="0" cy="1056"/>
            </a:xfrm>
            <a:prstGeom prst="line">
              <a:avLst/>
            </a:prstGeom>
            <a:noFill/>
            <a:ln w="285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3116" name="Text Box 12"/>
            <p:cNvSpPr txBox="1">
              <a:spLocks noChangeArrowheads="1"/>
            </p:cNvSpPr>
            <p:nvPr/>
          </p:nvSpPr>
          <p:spPr bwMode="auto">
            <a:xfrm>
              <a:off x="4320" y="2842"/>
              <a:ext cx="1300"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b="1">
                  <a:latin typeface="Arial" charset="0"/>
                  <a:cs typeface="+mn-cs"/>
                </a:rPr>
                <a:t>Architectural</a:t>
              </a:r>
            </a:p>
            <a:p>
              <a:pPr algn="l" eaLnBrk="1" hangingPunct="1">
                <a:defRPr/>
              </a:pPr>
              <a:r>
                <a:rPr lang="en-US" b="1">
                  <a:latin typeface="Arial" charset="0"/>
                  <a:cs typeface="+mn-cs"/>
                </a:rPr>
                <a:t>style</a:t>
              </a:r>
            </a:p>
          </p:txBody>
        </p:sp>
        <p:sp>
          <p:nvSpPr>
            <p:cNvPr id="1583117" name="Line 13"/>
            <p:cNvSpPr>
              <a:spLocks noChangeShapeType="1"/>
            </p:cNvSpPr>
            <p:nvPr/>
          </p:nvSpPr>
          <p:spPr bwMode="auto">
            <a:xfrm>
              <a:off x="4320" y="1824"/>
              <a:ext cx="0" cy="672"/>
            </a:xfrm>
            <a:prstGeom prst="line">
              <a:avLst/>
            </a:prstGeom>
            <a:noFill/>
            <a:ln w="285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3118" name="Text Box 14"/>
            <p:cNvSpPr txBox="1">
              <a:spLocks noChangeArrowheads="1"/>
            </p:cNvSpPr>
            <p:nvPr/>
          </p:nvSpPr>
          <p:spPr bwMode="auto">
            <a:xfrm>
              <a:off x="4320" y="2016"/>
              <a:ext cx="1076"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b="1">
                  <a:latin typeface="Arial" charset="0"/>
                  <a:cs typeface="+mn-cs"/>
                </a:rPr>
                <a:t>Testbench</a:t>
              </a:r>
            </a:p>
          </p:txBody>
        </p:sp>
      </p:gr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ooter Placeholder 3"/>
          <p:cNvSpPr>
            <a:spLocks noGrp="1"/>
          </p:cNvSpPr>
          <p:nvPr>
            <p:ph type="ftr" sz="quarter" idx="10"/>
          </p:nvPr>
        </p:nvSpPr>
        <p:spPr/>
        <p:txBody>
          <a:bodyPr/>
          <a:lstStyle/>
          <a:p>
            <a:pPr>
              <a:defRPr/>
            </a:pPr>
            <a:r>
              <a:rPr lang="en-US"/>
              <a:t>(c)  Giovanni De Micheli</a:t>
            </a:r>
          </a:p>
        </p:txBody>
      </p:sp>
      <p:sp>
        <p:nvSpPr>
          <p:cNvPr id="26" name="Slide Number Placeholder 4"/>
          <p:cNvSpPr>
            <a:spLocks noGrp="1"/>
          </p:cNvSpPr>
          <p:nvPr>
            <p:ph type="sldNum" sz="quarter" idx="11"/>
          </p:nvPr>
        </p:nvSpPr>
        <p:spPr/>
        <p:txBody>
          <a:bodyPr/>
          <a:lstStyle/>
          <a:p>
            <a:pPr>
              <a:defRPr/>
            </a:pPr>
            <a:fld id="{125216D1-76A2-694E-8D1A-01F5B8459B81}" type="slidenum">
              <a:rPr lang="en-US"/>
              <a:pPr>
                <a:defRPr/>
              </a:pPr>
              <a:t>38</a:t>
            </a:fld>
            <a:endParaRPr lang="en-US"/>
          </a:p>
        </p:txBody>
      </p:sp>
      <p:sp>
        <p:nvSpPr>
          <p:cNvPr id="1584130" name="Rectangle 2"/>
          <p:cNvSpPr>
            <a:spLocks noGrp="1" noChangeArrowheads="1"/>
          </p:cNvSpPr>
          <p:nvPr>
            <p:ph type="title"/>
          </p:nvPr>
        </p:nvSpPr>
        <p:spPr/>
        <p:txBody>
          <a:bodyPr/>
          <a:lstStyle/>
          <a:p>
            <a:pPr>
              <a:defRPr/>
            </a:pPr>
            <a:r>
              <a:rPr lang="en-US">
                <a:cs typeface="+mj-cs"/>
              </a:rPr>
              <a:t>Execution of processes</a:t>
            </a:r>
          </a:p>
        </p:txBody>
      </p:sp>
      <p:sp>
        <p:nvSpPr>
          <p:cNvPr id="1584132" name="Rectangle 4"/>
          <p:cNvSpPr>
            <a:spLocks noGrp="1" noChangeArrowheads="1"/>
          </p:cNvSpPr>
          <p:nvPr>
            <p:ph type="body" idx="1"/>
          </p:nvPr>
        </p:nvSpPr>
        <p:spPr>
          <a:xfrm>
            <a:off x="228600" y="927100"/>
            <a:ext cx="8699500" cy="2540000"/>
          </a:xfrm>
        </p:spPr>
        <p:txBody>
          <a:bodyPr/>
          <a:lstStyle/>
          <a:p>
            <a:pPr>
              <a:lnSpc>
                <a:spcPct val="105000"/>
              </a:lnSpc>
              <a:defRPr/>
            </a:pPr>
            <a:endParaRPr lang="en-US">
              <a:cs typeface="+mn-cs"/>
            </a:endParaRPr>
          </a:p>
          <a:p>
            <a:pPr>
              <a:lnSpc>
                <a:spcPct val="105000"/>
              </a:lnSpc>
              <a:defRPr/>
            </a:pPr>
            <a:endParaRPr lang="en-US">
              <a:cs typeface="+mn-cs"/>
            </a:endParaRPr>
          </a:p>
          <a:p>
            <a:pPr>
              <a:lnSpc>
                <a:spcPct val="105000"/>
              </a:lnSpc>
              <a:defRPr/>
            </a:pPr>
            <a:endParaRPr lang="en-US">
              <a:cs typeface="+mn-cs"/>
            </a:endParaRPr>
          </a:p>
          <a:p>
            <a:pPr>
              <a:lnSpc>
                <a:spcPct val="105000"/>
              </a:lnSpc>
              <a:defRPr/>
            </a:pPr>
            <a:endParaRPr lang="en-US">
              <a:cs typeface="+mn-cs"/>
            </a:endParaRPr>
          </a:p>
          <a:p>
            <a:pPr>
              <a:lnSpc>
                <a:spcPct val="105000"/>
              </a:lnSpc>
              <a:defRPr/>
            </a:pPr>
            <a:r>
              <a:rPr lang="en-US">
                <a:cs typeface="+mn-cs"/>
              </a:rPr>
              <a:t>Not hierarchical, communicate through signals</a:t>
            </a:r>
          </a:p>
          <a:p>
            <a:pPr>
              <a:lnSpc>
                <a:spcPct val="105000"/>
              </a:lnSpc>
              <a:defRPr/>
            </a:pPr>
            <a:r>
              <a:rPr lang="en-US">
                <a:cs typeface="+mn-cs"/>
              </a:rPr>
              <a:t>Execution and signal updates</a:t>
            </a:r>
          </a:p>
          <a:p>
            <a:pPr lvl="1">
              <a:lnSpc>
                <a:spcPct val="105000"/>
              </a:lnSpc>
              <a:defRPr/>
            </a:pPr>
            <a:r>
              <a:rPr lang="en-US"/>
              <a:t>request-update semantics</a:t>
            </a:r>
          </a:p>
          <a:p>
            <a:pPr lvl="1">
              <a:lnSpc>
                <a:spcPct val="105000"/>
              </a:lnSpc>
              <a:defRPr/>
            </a:pPr>
            <a:r>
              <a:rPr lang="en-US"/>
              <a:t>	1. execute all processes that can be executed</a:t>
            </a:r>
          </a:p>
          <a:p>
            <a:pPr lvl="1">
              <a:lnSpc>
                <a:spcPct val="105000"/>
              </a:lnSpc>
              <a:defRPr/>
            </a:pPr>
            <a:r>
              <a:rPr lang="en-US"/>
              <a:t>	2. update the signals written by the processes</a:t>
            </a:r>
          </a:p>
          <a:p>
            <a:pPr lvl="1">
              <a:lnSpc>
                <a:spcPct val="105000"/>
              </a:lnSpc>
              <a:defRPr/>
            </a:pPr>
            <a:r>
              <a:rPr lang="en-US"/>
              <a:t>	3. =&gt; other processes to be executed</a:t>
            </a:r>
          </a:p>
          <a:p>
            <a:pPr>
              <a:lnSpc>
                <a:spcPct val="105000"/>
              </a:lnSpc>
              <a:defRPr/>
            </a:pPr>
            <a:endParaRPr lang="en-US" sz="2400">
              <a:cs typeface="+mn-cs"/>
            </a:endParaRPr>
          </a:p>
        </p:txBody>
      </p:sp>
      <p:grpSp>
        <p:nvGrpSpPr>
          <p:cNvPr id="78853" name="Group 5"/>
          <p:cNvGrpSpPr>
            <a:grpSpLocks/>
          </p:cNvGrpSpPr>
          <p:nvPr/>
        </p:nvGrpSpPr>
        <p:grpSpPr bwMode="auto">
          <a:xfrm>
            <a:off x="1447800" y="1143000"/>
            <a:ext cx="5865813" cy="1981200"/>
            <a:chOff x="912" y="720"/>
            <a:chExt cx="3695" cy="1248"/>
          </a:xfrm>
        </p:grpSpPr>
        <p:sp>
          <p:nvSpPr>
            <p:cNvPr id="1584134" name="Rectangle 6"/>
            <p:cNvSpPr>
              <a:spLocks noChangeArrowheads="1"/>
            </p:cNvSpPr>
            <p:nvPr/>
          </p:nvSpPr>
          <p:spPr bwMode="auto">
            <a:xfrm>
              <a:off x="1537" y="720"/>
              <a:ext cx="2448" cy="1248"/>
            </a:xfrm>
            <a:prstGeom prst="rect">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b="1">
                <a:solidFill>
                  <a:schemeClr val="bg2"/>
                </a:solidFill>
                <a:latin typeface="Arial" charset="0"/>
                <a:cs typeface="+mn-cs"/>
              </a:endParaRPr>
            </a:p>
          </p:txBody>
        </p:sp>
        <p:sp>
          <p:nvSpPr>
            <p:cNvPr id="1584135" name="Text Box 7"/>
            <p:cNvSpPr txBox="1">
              <a:spLocks noChangeArrowheads="1"/>
            </p:cNvSpPr>
            <p:nvPr/>
          </p:nvSpPr>
          <p:spPr bwMode="auto">
            <a:xfrm>
              <a:off x="2353" y="1756"/>
              <a:ext cx="749"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sz="1600" b="1">
                  <a:solidFill>
                    <a:schemeClr val="folHlink"/>
                  </a:solidFill>
                  <a:latin typeface="Arial" charset="0"/>
                  <a:cs typeface="+mn-cs"/>
                </a:rPr>
                <a:t>module ex</a:t>
              </a:r>
            </a:p>
          </p:txBody>
        </p:sp>
        <p:sp>
          <p:nvSpPr>
            <p:cNvPr id="1584136" name="Line 8"/>
            <p:cNvSpPr>
              <a:spLocks noChangeShapeType="1"/>
            </p:cNvSpPr>
            <p:nvPr/>
          </p:nvSpPr>
          <p:spPr bwMode="auto">
            <a:xfrm>
              <a:off x="1681" y="1296"/>
              <a:ext cx="288" cy="0"/>
            </a:xfrm>
            <a:prstGeom prst="line">
              <a:avLst/>
            </a:prstGeom>
            <a:noFill/>
            <a:ln w="38100">
              <a:solidFill>
                <a:schemeClr val="accent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4137" name="Line 9"/>
            <p:cNvSpPr>
              <a:spLocks noChangeShapeType="1"/>
            </p:cNvSpPr>
            <p:nvPr/>
          </p:nvSpPr>
          <p:spPr bwMode="auto">
            <a:xfrm>
              <a:off x="2257" y="1296"/>
              <a:ext cx="960" cy="0"/>
            </a:xfrm>
            <a:prstGeom prst="line">
              <a:avLst/>
            </a:prstGeom>
            <a:noFill/>
            <a:ln w="38100">
              <a:solidFill>
                <a:schemeClr val="accent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4138" name="Line 10"/>
            <p:cNvSpPr>
              <a:spLocks noChangeShapeType="1"/>
            </p:cNvSpPr>
            <p:nvPr/>
          </p:nvSpPr>
          <p:spPr bwMode="auto">
            <a:xfrm>
              <a:off x="3553" y="1296"/>
              <a:ext cx="288" cy="0"/>
            </a:xfrm>
            <a:prstGeom prst="line">
              <a:avLst/>
            </a:prstGeom>
            <a:noFill/>
            <a:ln w="38100">
              <a:solidFill>
                <a:schemeClr val="accent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584139" name="Text Box 11"/>
            <p:cNvSpPr txBox="1">
              <a:spLocks noChangeArrowheads="1"/>
            </p:cNvSpPr>
            <p:nvPr/>
          </p:nvSpPr>
          <p:spPr bwMode="auto">
            <a:xfrm>
              <a:off x="912" y="1200"/>
              <a:ext cx="472"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sz="1600" b="1">
                  <a:latin typeface="Arial" charset="0"/>
                  <a:cs typeface="+mn-cs"/>
                </a:rPr>
                <a:t>port a</a:t>
              </a:r>
            </a:p>
          </p:txBody>
        </p:sp>
        <p:sp>
          <p:nvSpPr>
            <p:cNvPr id="1584140" name="Text Box 12"/>
            <p:cNvSpPr txBox="1">
              <a:spLocks noChangeArrowheads="1"/>
            </p:cNvSpPr>
            <p:nvPr/>
          </p:nvSpPr>
          <p:spPr bwMode="auto">
            <a:xfrm>
              <a:off x="4128" y="1200"/>
              <a:ext cx="479"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sz="1600" b="1">
                  <a:latin typeface="Arial" charset="0"/>
                  <a:cs typeface="+mn-cs"/>
                </a:rPr>
                <a:t>port b</a:t>
              </a:r>
            </a:p>
          </p:txBody>
        </p:sp>
        <p:sp>
          <p:nvSpPr>
            <p:cNvPr id="1584141" name="Text Box 13"/>
            <p:cNvSpPr txBox="1">
              <a:spLocks noChangeArrowheads="1"/>
            </p:cNvSpPr>
            <p:nvPr/>
          </p:nvSpPr>
          <p:spPr bwMode="auto">
            <a:xfrm>
              <a:off x="2413" y="1301"/>
              <a:ext cx="665" cy="4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80000"/>
                </a:lnSpc>
                <a:defRPr/>
              </a:pPr>
              <a:r>
                <a:rPr lang="en-US" sz="1600" b="1">
                  <a:solidFill>
                    <a:schemeClr val="folHlink"/>
                  </a:solidFill>
                  <a:latin typeface="Arial" charset="0"/>
                  <a:cs typeface="+mn-cs"/>
                </a:rPr>
                <a:t>internal</a:t>
              </a:r>
            </a:p>
            <a:p>
              <a:pPr eaLnBrk="1" hangingPunct="1">
                <a:lnSpc>
                  <a:spcPct val="80000"/>
                </a:lnSpc>
                <a:defRPr/>
              </a:pPr>
              <a:r>
                <a:rPr lang="en-US" sz="1600" b="1">
                  <a:solidFill>
                    <a:schemeClr val="folHlink"/>
                  </a:solidFill>
                  <a:latin typeface="Arial" charset="0"/>
                  <a:cs typeface="+mn-cs"/>
                </a:rPr>
                <a:t>signal</a:t>
              </a:r>
            </a:p>
            <a:p>
              <a:pPr eaLnBrk="1" hangingPunct="1">
                <a:lnSpc>
                  <a:spcPct val="80000"/>
                </a:lnSpc>
                <a:defRPr/>
              </a:pPr>
              <a:r>
                <a:rPr lang="en-US" sz="1600" b="1">
                  <a:solidFill>
                    <a:schemeClr val="folHlink"/>
                  </a:solidFill>
                  <a:latin typeface="Arial" charset="0"/>
                  <a:cs typeface="+mn-cs"/>
                </a:rPr>
                <a:t>sig</a:t>
              </a:r>
              <a:endParaRPr lang="en-US" sz="1600" b="1">
                <a:solidFill>
                  <a:schemeClr val="bg2"/>
                </a:solidFill>
                <a:latin typeface="Arial" charset="0"/>
                <a:cs typeface="+mn-cs"/>
              </a:endParaRPr>
            </a:p>
          </p:txBody>
        </p:sp>
        <p:grpSp>
          <p:nvGrpSpPr>
            <p:cNvPr id="78862" name="Group 14"/>
            <p:cNvGrpSpPr>
              <a:grpSpLocks/>
            </p:cNvGrpSpPr>
            <p:nvPr/>
          </p:nvGrpSpPr>
          <p:grpSpPr bwMode="auto">
            <a:xfrm rot="5400000">
              <a:off x="1465" y="1176"/>
              <a:ext cx="192" cy="240"/>
              <a:chOff x="1056" y="624"/>
              <a:chExt cx="192" cy="240"/>
            </a:xfrm>
          </p:grpSpPr>
          <p:sp>
            <p:nvSpPr>
              <p:cNvPr id="1584143" name="Rectangle 15"/>
              <p:cNvSpPr>
                <a:spLocks noChangeArrowheads="1"/>
              </p:cNvSpPr>
              <p:nvPr/>
            </p:nvSpPr>
            <p:spPr bwMode="blackWhite">
              <a:xfrm>
                <a:off x="1056" y="624"/>
                <a:ext cx="192" cy="24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44" name="Line 16"/>
              <p:cNvSpPr>
                <a:spLocks noChangeShapeType="1"/>
              </p:cNvSpPr>
              <p:nvPr/>
            </p:nvSpPr>
            <p:spPr bwMode="blackWhite">
              <a:xfrm>
                <a:off x="1199" y="625"/>
                <a:ext cx="0" cy="24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45" name="Line 17"/>
              <p:cNvSpPr>
                <a:spLocks noChangeShapeType="1"/>
              </p:cNvSpPr>
              <p:nvPr/>
            </p:nvSpPr>
            <p:spPr bwMode="blackWhite">
              <a:xfrm flipV="1">
                <a:off x="1103" y="625"/>
                <a:ext cx="0" cy="24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grpSp>
          <p:nvGrpSpPr>
            <p:cNvPr id="78863" name="Group 18"/>
            <p:cNvGrpSpPr>
              <a:grpSpLocks/>
            </p:cNvGrpSpPr>
            <p:nvPr/>
          </p:nvGrpSpPr>
          <p:grpSpPr bwMode="auto">
            <a:xfrm rot="5400000">
              <a:off x="3865" y="1176"/>
              <a:ext cx="192" cy="240"/>
              <a:chOff x="1056" y="624"/>
              <a:chExt cx="192" cy="240"/>
            </a:xfrm>
          </p:grpSpPr>
          <p:sp>
            <p:nvSpPr>
              <p:cNvPr id="1584147" name="Rectangle 19"/>
              <p:cNvSpPr>
                <a:spLocks noChangeArrowheads="1"/>
              </p:cNvSpPr>
              <p:nvPr/>
            </p:nvSpPr>
            <p:spPr bwMode="blackWhite">
              <a:xfrm>
                <a:off x="1056" y="624"/>
                <a:ext cx="192" cy="24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48" name="Line 20"/>
              <p:cNvSpPr>
                <a:spLocks noChangeShapeType="1"/>
              </p:cNvSpPr>
              <p:nvPr/>
            </p:nvSpPr>
            <p:spPr bwMode="blackWhite">
              <a:xfrm>
                <a:off x="1199" y="625"/>
                <a:ext cx="0" cy="24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49" name="Line 21"/>
              <p:cNvSpPr>
                <a:spLocks noChangeShapeType="1"/>
              </p:cNvSpPr>
              <p:nvPr/>
            </p:nvSpPr>
            <p:spPr bwMode="blackWhite">
              <a:xfrm flipV="1">
                <a:off x="1103" y="625"/>
                <a:ext cx="0" cy="24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584150" name="Oval 22"/>
            <p:cNvSpPr>
              <a:spLocks noChangeArrowheads="1"/>
            </p:cNvSpPr>
            <p:nvPr/>
          </p:nvSpPr>
          <p:spPr bwMode="auto">
            <a:xfrm>
              <a:off x="1873" y="816"/>
              <a:ext cx="624" cy="864"/>
            </a:xfrm>
            <a:prstGeom prst="ellipse">
              <a:avLst/>
            </a:prstGeom>
            <a:solidFill>
              <a:schemeClr val="hlink"/>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51" name="Oval 23"/>
            <p:cNvSpPr>
              <a:spLocks noChangeArrowheads="1"/>
            </p:cNvSpPr>
            <p:nvPr/>
          </p:nvSpPr>
          <p:spPr bwMode="auto">
            <a:xfrm>
              <a:off x="3073" y="816"/>
              <a:ext cx="624" cy="864"/>
            </a:xfrm>
            <a:prstGeom prst="ellipse">
              <a:avLst/>
            </a:prstGeom>
            <a:solidFill>
              <a:schemeClr val="hlink"/>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4152" name="Text Box 24"/>
            <p:cNvSpPr txBox="1">
              <a:spLocks noChangeArrowheads="1"/>
            </p:cNvSpPr>
            <p:nvPr/>
          </p:nvSpPr>
          <p:spPr bwMode="auto">
            <a:xfrm>
              <a:off x="1873" y="1162"/>
              <a:ext cx="607"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sz="1600" b="1">
                  <a:solidFill>
                    <a:schemeClr val="folHlink"/>
                  </a:solidFill>
                  <a:latin typeface="Arial" charset="0"/>
                  <a:cs typeface="+mn-cs"/>
                </a:rPr>
                <a:t>process</a:t>
              </a:r>
            </a:p>
          </p:txBody>
        </p:sp>
        <p:sp>
          <p:nvSpPr>
            <p:cNvPr id="1584153" name="Text Box 25"/>
            <p:cNvSpPr txBox="1">
              <a:spLocks noChangeArrowheads="1"/>
            </p:cNvSpPr>
            <p:nvPr/>
          </p:nvSpPr>
          <p:spPr bwMode="auto">
            <a:xfrm>
              <a:off x="3091" y="1162"/>
              <a:ext cx="607"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defRPr/>
              </a:pPr>
              <a:r>
                <a:rPr lang="en-US" sz="1600" b="1">
                  <a:solidFill>
                    <a:schemeClr val="folHlink"/>
                  </a:solidFill>
                  <a:latin typeface="Arial" charset="0"/>
                  <a:cs typeface="+mn-cs"/>
                </a:rPr>
                <a:t>process</a:t>
              </a:r>
              <a:endParaRPr lang="en-US" sz="1600" b="1">
                <a:solidFill>
                  <a:schemeClr val="bg2"/>
                </a:solidFill>
                <a:latin typeface="Arial" charset="0"/>
                <a:cs typeface="+mn-cs"/>
              </a:endParaRPr>
            </a:p>
          </p:txBody>
        </p:sp>
      </p:gr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pPr>
              <a:defRPr/>
            </a:pPr>
            <a:r>
              <a:rPr lang="en-US"/>
              <a:t>(c)  Giovanni De Micheli</a:t>
            </a:r>
          </a:p>
        </p:txBody>
      </p:sp>
      <p:sp>
        <p:nvSpPr>
          <p:cNvPr id="14" name="Slide Number Placeholder 4"/>
          <p:cNvSpPr>
            <a:spLocks noGrp="1"/>
          </p:cNvSpPr>
          <p:nvPr>
            <p:ph type="sldNum" sz="quarter" idx="11"/>
          </p:nvPr>
        </p:nvSpPr>
        <p:spPr/>
        <p:txBody>
          <a:bodyPr/>
          <a:lstStyle/>
          <a:p>
            <a:pPr>
              <a:defRPr/>
            </a:pPr>
            <a:fld id="{A69D3127-CCB9-C043-A06F-08A9466B06CF}" type="slidenum">
              <a:rPr lang="en-US"/>
              <a:pPr>
                <a:defRPr/>
              </a:pPr>
              <a:t>39</a:t>
            </a:fld>
            <a:endParaRPr lang="en-US"/>
          </a:p>
        </p:txBody>
      </p:sp>
      <p:pic>
        <p:nvPicPr>
          <p:cNvPr id="80899" name="Picture 2" descr="images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4762500"/>
            <a:ext cx="1287463" cy="1114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21315" name="Rectangle 3"/>
          <p:cNvSpPr>
            <a:spLocks noGrp="1" noChangeArrowheads="1"/>
          </p:cNvSpPr>
          <p:nvPr>
            <p:ph type="title"/>
          </p:nvPr>
        </p:nvSpPr>
        <p:spPr>
          <a:xfrm>
            <a:off x="685800" y="-47625"/>
            <a:ext cx="7772400" cy="1143000"/>
          </a:xfrm>
        </p:spPr>
        <p:txBody>
          <a:bodyPr/>
          <a:lstStyle/>
          <a:p>
            <a:pPr>
              <a:defRPr/>
            </a:pPr>
            <a:r>
              <a:rPr lang="en-US">
                <a:cs typeface="+mj-cs"/>
              </a:rPr>
              <a:t>SystemC Design Vision</a:t>
            </a:r>
          </a:p>
        </p:txBody>
      </p:sp>
      <p:sp>
        <p:nvSpPr>
          <p:cNvPr id="1421316" name="Rectangle 4"/>
          <p:cNvSpPr>
            <a:spLocks noGrp="1" noChangeArrowheads="1"/>
          </p:cNvSpPr>
          <p:nvPr>
            <p:ph type="body" idx="1"/>
          </p:nvPr>
        </p:nvSpPr>
        <p:spPr>
          <a:xfrm>
            <a:off x="228600" y="5791200"/>
            <a:ext cx="8307388" cy="730250"/>
          </a:xfrm>
        </p:spPr>
        <p:txBody>
          <a:bodyPr/>
          <a:lstStyle/>
          <a:p>
            <a:pPr>
              <a:defRPr/>
            </a:pPr>
            <a:r>
              <a:rPr lang="en-US">
                <a:cs typeface="+mn-cs"/>
              </a:rPr>
              <a:t>SystemC as a single design language</a:t>
            </a:r>
          </a:p>
        </p:txBody>
      </p:sp>
      <p:sp>
        <p:nvSpPr>
          <p:cNvPr id="1421317" name="Rectangle 5"/>
          <p:cNvSpPr>
            <a:spLocks noChangeArrowheads="1"/>
          </p:cNvSpPr>
          <p:nvPr/>
        </p:nvSpPr>
        <p:spPr bwMode="gray">
          <a:xfrm>
            <a:off x="1752600" y="1524000"/>
            <a:ext cx="5029200" cy="1295400"/>
          </a:xfrm>
          <a:prstGeom prst="rect">
            <a:avLst/>
          </a:prstGeom>
          <a:solidFill>
            <a:srgbClr val="FFCCCC"/>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lnSpc>
                <a:spcPct val="85000"/>
              </a:lnSpc>
              <a:spcBef>
                <a:spcPct val="50000"/>
              </a:spcBef>
              <a:defRPr/>
            </a:pPr>
            <a:r>
              <a:rPr lang="en-US" sz="2200">
                <a:latin typeface="Arial" charset="0"/>
                <a:cs typeface="+mn-cs"/>
              </a:rPr>
              <a:t>System Specification</a:t>
            </a:r>
          </a:p>
          <a:p>
            <a:pPr eaLnBrk="1" hangingPunct="1">
              <a:lnSpc>
                <a:spcPct val="85000"/>
              </a:lnSpc>
              <a:spcBef>
                <a:spcPct val="50000"/>
              </a:spcBef>
              <a:defRPr/>
            </a:pPr>
            <a:r>
              <a:rPr lang="en-US" sz="2200">
                <a:latin typeface="Arial" charset="0"/>
                <a:cs typeface="+mn-cs"/>
              </a:rPr>
              <a:t>(SystemC)</a:t>
            </a:r>
          </a:p>
        </p:txBody>
      </p:sp>
      <p:sp>
        <p:nvSpPr>
          <p:cNvPr id="1421318" name="Rectangle 6"/>
          <p:cNvSpPr>
            <a:spLocks noChangeArrowheads="1"/>
          </p:cNvSpPr>
          <p:nvPr/>
        </p:nvSpPr>
        <p:spPr bwMode="gray">
          <a:xfrm>
            <a:off x="1752600" y="2895600"/>
            <a:ext cx="2438400" cy="1828800"/>
          </a:xfrm>
          <a:prstGeom prst="rect">
            <a:avLst/>
          </a:prstGeom>
          <a:solidFill>
            <a:srgbClr val="FFCCCC"/>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lnSpc>
                <a:spcPct val="85000"/>
              </a:lnSpc>
              <a:spcBef>
                <a:spcPct val="50000"/>
              </a:spcBef>
              <a:defRPr/>
            </a:pPr>
            <a:r>
              <a:rPr lang="en-US" sz="2200">
                <a:latin typeface="Arial" charset="0"/>
                <a:cs typeface="+mn-cs"/>
              </a:rPr>
              <a:t>HW</a:t>
            </a:r>
          </a:p>
          <a:p>
            <a:pPr eaLnBrk="1" hangingPunct="1">
              <a:lnSpc>
                <a:spcPct val="85000"/>
              </a:lnSpc>
              <a:spcBef>
                <a:spcPct val="50000"/>
              </a:spcBef>
              <a:defRPr/>
            </a:pPr>
            <a:r>
              <a:rPr lang="en-US" sz="2200">
                <a:latin typeface="Arial" charset="0"/>
                <a:cs typeface="+mn-cs"/>
              </a:rPr>
              <a:t>(SystemC)</a:t>
            </a:r>
          </a:p>
        </p:txBody>
      </p:sp>
      <p:sp>
        <p:nvSpPr>
          <p:cNvPr id="1421319" name="Rectangle 7"/>
          <p:cNvSpPr>
            <a:spLocks noChangeArrowheads="1"/>
          </p:cNvSpPr>
          <p:nvPr/>
        </p:nvSpPr>
        <p:spPr bwMode="gray">
          <a:xfrm>
            <a:off x="4343400" y="2895600"/>
            <a:ext cx="2438400" cy="1828800"/>
          </a:xfrm>
          <a:prstGeom prst="rect">
            <a:avLst/>
          </a:prstGeom>
          <a:solidFill>
            <a:srgbClr val="FFCCCC"/>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lnSpc>
                <a:spcPct val="85000"/>
              </a:lnSpc>
              <a:spcBef>
                <a:spcPct val="50000"/>
              </a:spcBef>
              <a:defRPr/>
            </a:pPr>
            <a:r>
              <a:rPr lang="en-US" sz="2200">
                <a:latin typeface="Arial" charset="0"/>
                <a:cs typeface="+mn-cs"/>
              </a:rPr>
              <a:t>SW</a:t>
            </a:r>
          </a:p>
          <a:p>
            <a:pPr eaLnBrk="1" hangingPunct="1">
              <a:lnSpc>
                <a:spcPct val="85000"/>
              </a:lnSpc>
              <a:spcBef>
                <a:spcPct val="50000"/>
              </a:spcBef>
              <a:defRPr/>
            </a:pPr>
            <a:r>
              <a:rPr lang="en-US" sz="2200">
                <a:latin typeface="Arial" charset="0"/>
                <a:cs typeface="+mn-cs"/>
              </a:rPr>
              <a:t>(SystemC)</a:t>
            </a:r>
          </a:p>
        </p:txBody>
      </p:sp>
      <p:sp>
        <p:nvSpPr>
          <p:cNvPr id="1421320" name="Rectangle 8"/>
          <p:cNvSpPr>
            <a:spLocks noChangeArrowheads="1"/>
          </p:cNvSpPr>
          <p:nvPr/>
        </p:nvSpPr>
        <p:spPr bwMode="gray">
          <a:xfrm>
            <a:off x="7010400" y="1524000"/>
            <a:ext cx="838200" cy="3200400"/>
          </a:xfrm>
          <a:prstGeom prst="rect">
            <a:avLst/>
          </a:prstGeom>
          <a:solidFill>
            <a:srgbClr val="FFCCCC"/>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pPr eaLnBrk="1" hangingPunct="1">
              <a:lnSpc>
                <a:spcPct val="85000"/>
              </a:lnSpc>
              <a:spcBef>
                <a:spcPct val="50000"/>
              </a:spcBef>
              <a:defRPr/>
            </a:pPr>
            <a:r>
              <a:rPr lang="en-US" sz="2200">
                <a:latin typeface="Arial" charset="0"/>
                <a:cs typeface="+mn-cs"/>
              </a:rPr>
              <a:t>Testbench</a:t>
            </a:r>
          </a:p>
        </p:txBody>
      </p:sp>
      <p:sp>
        <p:nvSpPr>
          <p:cNvPr id="1421321" name="Text Box 9"/>
          <p:cNvSpPr txBox="1">
            <a:spLocks noChangeArrowheads="1"/>
          </p:cNvSpPr>
          <p:nvPr/>
        </p:nvSpPr>
        <p:spPr bwMode="blackWhite">
          <a:xfrm>
            <a:off x="4800600" y="4794250"/>
            <a:ext cx="1676400" cy="86677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pPr algn="l" eaLnBrk="1" hangingPunct="1">
              <a:lnSpc>
                <a:spcPct val="85000"/>
              </a:lnSpc>
              <a:spcBef>
                <a:spcPct val="50000"/>
              </a:spcBef>
              <a:buClr>
                <a:schemeClr val="bg1"/>
              </a:buClr>
              <a:buFont typeface="Wingdings" charset="0"/>
              <a:buNone/>
              <a:defRPr/>
            </a:pPr>
            <a:r>
              <a:rPr lang="en-US" sz="1200" b="1">
                <a:latin typeface="Courier New" charset="0"/>
                <a:cs typeface="+mn-cs"/>
              </a:rPr>
              <a:t>0101011110100010</a:t>
            </a:r>
            <a:br>
              <a:rPr lang="en-US" sz="1200" b="1">
                <a:latin typeface="Courier New" charset="0"/>
                <a:cs typeface="+mn-cs"/>
              </a:rPr>
            </a:br>
            <a:r>
              <a:rPr lang="en-US" sz="1200" b="1">
                <a:latin typeface="Courier New" charset="0"/>
                <a:cs typeface="+mn-cs"/>
              </a:rPr>
              <a:t>1110010100100111</a:t>
            </a:r>
            <a:br>
              <a:rPr lang="en-US" sz="1200" b="1">
                <a:latin typeface="Courier New" charset="0"/>
                <a:cs typeface="+mn-cs"/>
              </a:rPr>
            </a:br>
            <a:r>
              <a:rPr lang="en-US" sz="1200" b="1">
                <a:latin typeface="Courier New" charset="0"/>
                <a:cs typeface="+mn-cs"/>
              </a:rPr>
              <a:t>1000011110101001</a:t>
            </a:r>
            <a:br>
              <a:rPr lang="en-US" sz="1200" b="1">
                <a:latin typeface="Courier New" charset="0"/>
                <a:cs typeface="+mn-cs"/>
              </a:rPr>
            </a:br>
            <a:r>
              <a:rPr lang="en-US" sz="1200" b="1">
                <a:latin typeface="Courier New" charset="0"/>
                <a:cs typeface="+mn-cs"/>
              </a:rPr>
              <a:t>0001100110101011</a:t>
            </a:r>
            <a:br>
              <a:rPr lang="en-US" sz="1200" b="1">
                <a:latin typeface="Courier New" charset="0"/>
                <a:cs typeface="+mn-cs"/>
              </a:rPr>
            </a:br>
            <a:r>
              <a:rPr lang="en-US" sz="1200" b="1">
                <a:latin typeface="Courier New" charset="0"/>
                <a:cs typeface="+mn-cs"/>
              </a:rPr>
              <a:t>. . .</a:t>
            </a:r>
            <a:endParaRPr lang="en-US" sz="1200" b="1">
              <a:latin typeface="Arial" charset="0"/>
              <a:cs typeface="+mn-cs"/>
            </a:endParaRPr>
          </a:p>
        </p:txBody>
      </p:sp>
      <p:grpSp>
        <p:nvGrpSpPr>
          <p:cNvPr id="80907" name="Group 10"/>
          <p:cNvGrpSpPr>
            <a:grpSpLocks/>
          </p:cNvGrpSpPr>
          <p:nvPr/>
        </p:nvGrpSpPr>
        <p:grpSpPr bwMode="auto">
          <a:xfrm>
            <a:off x="1676400" y="2971800"/>
            <a:ext cx="3276600" cy="1600200"/>
            <a:chOff x="1056" y="1872"/>
            <a:chExt cx="2064" cy="1008"/>
          </a:xfrm>
        </p:grpSpPr>
        <p:sp>
          <p:nvSpPr>
            <p:cNvPr id="1421323" name="AutoShape 11"/>
            <p:cNvSpPr>
              <a:spLocks noChangeArrowheads="1"/>
            </p:cNvSpPr>
            <p:nvPr/>
          </p:nvSpPr>
          <p:spPr bwMode="gray">
            <a:xfrm rot="5377828" flipV="1">
              <a:off x="744" y="2184"/>
              <a:ext cx="1008" cy="384"/>
            </a:xfrm>
            <a:prstGeom prst="rightArrow">
              <a:avLst>
                <a:gd name="adj1" fmla="val 50000"/>
                <a:gd name="adj2" fmla="val 65625"/>
              </a:avLst>
            </a:prstGeom>
            <a:solidFill>
              <a:schemeClr val="hlink"/>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lnSpc>
                  <a:spcPct val="85000"/>
                </a:lnSpc>
                <a:spcBef>
                  <a:spcPct val="50000"/>
                </a:spcBef>
                <a:defRPr/>
              </a:pPr>
              <a:r>
                <a:rPr lang="en-US" sz="2200">
                  <a:solidFill>
                    <a:srgbClr val="FF6600"/>
                  </a:solidFill>
                  <a:latin typeface="Arial" charset="0"/>
                  <a:cs typeface="+mn-cs"/>
                </a:rPr>
                <a:t>Refine</a:t>
              </a:r>
              <a:endParaRPr lang="en-US" sz="2200">
                <a:solidFill>
                  <a:schemeClr val="bg2"/>
                </a:solidFill>
                <a:latin typeface="Arial" charset="0"/>
                <a:cs typeface="+mn-cs"/>
              </a:endParaRPr>
            </a:p>
          </p:txBody>
        </p:sp>
        <p:sp>
          <p:nvSpPr>
            <p:cNvPr id="1421324" name="AutoShape 12"/>
            <p:cNvSpPr>
              <a:spLocks noChangeArrowheads="1"/>
            </p:cNvSpPr>
            <p:nvPr/>
          </p:nvSpPr>
          <p:spPr bwMode="gray">
            <a:xfrm rot="5377828" flipV="1">
              <a:off x="2424" y="2184"/>
              <a:ext cx="1008" cy="384"/>
            </a:xfrm>
            <a:prstGeom prst="rightArrow">
              <a:avLst>
                <a:gd name="adj1" fmla="val 50000"/>
                <a:gd name="adj2" fmla="val 65625"/>
              </a:avLst>
            </a:prstGeom>
            <a:solidFill>
              <a:schemeClr val="hlink"/>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lnSpc>
                  <a:spcPct val="85000"/>
                </a:lnSpc>
                <a:spcBef>
                  <a:spcPct val="50000"/>
                </a:spcBef>
                <a:defRPr/>
              </a:pPr>
              <a:r>
                <a:rPr lang="en-US" sz="2200">
                  <a:solidFill>
                    <a:srgbClr val="FF6600"/>
                  </a:solidFill>
                  <a:latin typeface="Arial" charset="0"/>
                  <a:cs typeface="+mn-cs"/>
                </a:rPr>
                <a:t>Refine</a:t>
              </a:r>
              <a:endParaRPr lang="en-US" sz="2200">
                <a:solidFill>
                  <a:schemeClr val="bg2"/>
                </a:solidFill>
                <a:latin typeface="Arial" charset="0"/>
                <a:cs typeface="+mn-cs"/>
              </a:endParaRPr>
            </a:p>
          </p:txBody>
        </p:sp>
      </p:gr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46961341-463A-BC44-BACD-3E45075E73AB}" type="slidenum">
              <a:rPr lang="en-US"/>
              <a:pPr>
                <a:defRPr/>
              </a:pPr>
              <a:t>4</a:t>
            </a:fld>
            <a:endParaRPr lang="en-US"/>
          </a:p>
        </p:txBody>
      </p:sp>
      <p:sp>
        <p:nvSpPr>
          <p:cNvPr id="1426434" name="Rectangle 2"/>
          <p:cNvSpPr>
            <a:spLocks noGrp="1" noChangeArrowheads="1"/>
          </p:cNvSpPr>
          <p:nvPr>
            <p:ph type="title"/>
          </p:nvPr>
        </p:nvSpPr>
        <p:spPr/>
        <p:txBody>
          <a:bodyPr/>
          <a:lstStyle/>
          <a:p>
            <a:pPr>
              <a:defRPr/>
            </a:pPr>
            <a:r>
              <a:rPr lang="en-US">
                <a:cs typeface="+mj-cs"/>
              </a:rPr>
              <a:t>Trends and challenges</a:t>
            </a:r>
          </a:p>
        </p:txBody>
      </p:sp>
      <p:sp>
        <p:nvSpPr>
          <p:cNvPr id="1426435" name="Rectangle 3"/>
          <p:cNvSpPr>
            <a:spLocks noGrp="1" noChangeArrowheads="1"/>
          </p:cNvSpPr>
          <p:nvPr>
            <p:ph type="body" idx="1"/>
          </p:nvPr>
        </p:nvSpPr>
        <p:spPr>
          <a:xfrm>
            <a:off x="395288" y="1335088"/>
            <a:ext cx="8748712" cy="4532312"/>
          </a:xfrm>
        </p:spPr>
        <p:txBody>
          <a:bodyPr/>
          <a:lstStyle/>
          <a:p>
            <a:pPr marL="342900" indent="-342900">
              <a:lnSpc>
                <a:spcPct val="130000"/>
              </a:lnSpc>
              <a:defRPr/>
            </a:pPr>
            <a:r>
              <a:rPr lang="en-US" sz="2000">
                <a:cs typeface="+mn-cs"/>
              </a:rPr>
              <a:t>Design increasingly more </a:t>
            </a:r>
            <a:r>
              <a:rPr lang="en-US" sz="2000">
                <a:solidFill>
                  <a:schemeClr val="tx2"/>
                </a:solidFill>
                <a:cs typeface="+mn-cs"/>
              </a:rPr>
              <a:t>complex</a:t>
            </a:r>
            <a:r>
              <a:rPr lang="en-US" sz="2000">
                <a:cs typeface="+mn-cs"/>
              </a:rPr>
              <a:t> systems under higher </a:t>
            </a:r>
            <a:r>
              <a:rPr lang="en-US" sz="2000" i="1">
                <a:cs typeface="+mn-cs"/>
              </a:rPr>
              <a:t>time to market</a:t>
            </a:r>
            <a:r>
              <a:rPr lang="en-US" sz="2000">
                <a:cs typeface="+mn-cs"/>
              </a:rPr>
              <a:t> pressure</a:t>
            </a:r>
          </a:p>
          <a:p>
            <a:pPr marL="742950" lvl="1" indent="-285750">
              <a:lnSpc>
                <a:spcPct val="130000"/>
              </a:lnSpc>
              <a:defRPr/>
            </a:pPr>
            <a:r>
              <a:rPr lang="en-US" sz="1800"/>
              <a:t>Raise level of abstraction</a:t>
            </a:r>
          </a:p>
          <a:p>
            <a:pPr marL="342900" indent="-342900">
              <a:lnSpc>
                <a:spcPct val="130000"/>
              </a:lnSpc>
              <a:defRPr/>
            </a:pPr>
            <a:r>
              <a:rPr lang="en-US" sz="2000">
                <a:cs typeface="+mn-cs"/>
              </a:rPr>
              <a:t>Design starts are mainly for embedded system applications</a:t>
            </a:r>
          </a:p>
          <a:p>
            <a:pPr marL="342900" indent="-342900">
              <a:lnSpc>
                <a:spcPct val="130000"/>
              </a:lnSpc>
              <a:defRPr/>
            </a:pPr>
            <a:r>
              <a:rPr lang="en-US" sz="2000">
                <a:cs typeface="+mn-cs"/>
              </a:rPr>
              <a:t>Use and</a:t>
            </a:r>
            <a:r>
              <a:rPr lang="en-US" sz="2000">
                <a:solidFill>
                  <a:schemeClr val="tx2"/>
                </a:solidFill>
                <a:cs typeface="+mn-cs"/>
              </a:rPr>
              <a:t> re-use </a:t>
            </a:r>
            <a:r>
              <a:rPr lang="en-US" sz="2000">
                <a:cs typeface="+mn-cs"/>
              </a:rPr>
              <a:t>of high-level components</a:t>
            </a:r>
          </a:p>
          <a:p>
            <a:pPr marL="742950" lvl="1" indent="-285750">
              <a:lnSpc>
                <a:spcPct val="130000"/>
              </a:lnSpc>
              <a:defRPr/>
            </a:pPr>
            <a:r>
              <a:rPr lang="en-US" sz="1800"/>
              <a:t>Processors, controllers, embedded memories</a:t>
            </a:r>
          </a:p>
          <a:p>
            <a:pPr marL="342900" indent="-342900">
              <a:lnSpc>
                <a:spcPct val="130000"/>
              </a:lnSpc>
              <a:defRPr/>
            </a:pPr>
            <a:r>
              <a:rPr lang="en-US" sz="2000">
                <a:cs typeface="+mn-cs"/>
              </a:rPr>
              <a:t>Support </a:t>
            </a:r>
            <a:r>
              <a:rPr lang="en-US" sz="2000">
                <a:solidFill>
                  <a:schemeClr val="tx2"/>
                </a:solidFill>
                <a:cs typeface="+mn-cs"/>
              </a:rPr>
              <a:t>concurrent Hw/Sw</a:t>
            </a:r>
            <a:r>
              <a:rPr lang="en-US" sz="2000">
                <a:cs typeface="+mn-cs"/>
              </a:rPr>
              <a:t> development</a:t>
            </a:r>
          </a:p>
          <a:p>
            <a:pPr marL="742950" lvl="1" indent="-285750">
              <a:lnSpc>
                <a:spcPct val="130000"/>
              </a:lnSpc>
              <a:defRPr/>
            </a:pPr>
            <a:r>
              <a:rPr lang="en-US" sz="1800"/>
              <a:t>System customization via embedded software</a:t>
            </a:r>
          </a:p>
          <a:p>
            <a:pPr marL="342900" indent="-342900">
              <a:lnSpc>
                <a:spcPct val="130000"/>
              </a:lnSpc>
              <a:defRPr/>
            </a:pPr>
            <a:r>
              <a:rPr lang="en-US" sz="2000">
                <a:cs typeface="+mn-cs"/>
              </a:rPr>
              <a:t>Support automated</a:t>
            </a:r>
            <a:r>
              <a:rPr lang="en-US" sz="2000">
                <a:solidFill>
                  <a:schemeClr val="tx2"/>
                </a:solidFill>
                <a:cs typeface="+mn-cs"/>
              </a:rPr>
              <a:t> synthesis</a:t>
            </a:r>
            <a:r>
              <a:rPr lang="en-US" sz="2000">
                <a:cs typeface="+mn-cs"/>
              </a:rPr>
              <a:t> and </a:t>
            </a:r>
            <a:r>
              <a:rPr lang="en-US" sz="2000">
                <a:solidFill>
                  <a:schemeClr val="tx2"/>
                </a:solidFill>
                <a:cs typeface="+mn-cs"/>
              </a:rPr>
              <a:t>verification</a:t>
            </a:r>
          </a:p>
          <a:p>
            <a:pPr marL="742950" lvl="1" indent="-285750">
              <a:lnSpc>
                <a:spcPct val="130000"/>
              </a:lnSpc>
              <a:defRPr/>
            </a:pPr>
            <a:endParaRPr lang="en-US" sz="180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12D13BB1-2A70-504C-9C80-7A7A144836CA}" type="slidenum">
              <a:rPr lang="en-US"/>
              <a:pPr>
                <a:defRPr/>
              </a:pPr>
              <a:t>40</a:t>
            </a:fld>
            <a:endParaRPr lang="en-US"/>
          </a:p>
        </p:txBody>
      </p:sp>
      <p:sp>
        <p:nvSpPr>
          <p:cNvPr id="1484802" name="Rectangle 2"/>
          <p:cNvSpPr>
            <a:spLocks noGrp="1" noChangeArrowheads="1"/>
          </p:cNvSpPr>
          <p:nvPr>
            <p:ph type="title"/>
          </p:nvPr>
        </p:nvSpPr>
        <p:spPr/>
        <p:txBody>
          <a:bodyPr/>
          <a:lstStyle/>
          <a:p>
            <a:pPr>
              <a:defRPr/>
            </a:pPr>
            <a:r>
              <a:rPr lang="en-US">
                <a:cs typeface="+mj-cs"/>
              </a:rPr>
              <a:t>Module 3</a:t>
            </a:r>
          </a:p>
        </p:txBody>
      </p:sp>
      <p:sp>
        <p:nvSpPr>
          <p:cNvPr id="1484803" name="Rectangle 3"/>
          <p:cNvSpPr>
            <a:spLocks noGrp="1" noChangeArrowheads="1"/>
          </p:cNvSpPr>
          <p:nvPr>
            <p:ph type="body" idx="1"/>
          </p:nvPr>
        </p:nvSpPr>
        <p:spPr/>
        <p:txBody>
          <a:bodyPr/>
          <a:lstStyle/>
          <a:p>
            <a:pPr>
              <a:defRPr/>
            </a:pPr>
            <a:r>
              <a:rPr lang="en-US">
                <a:cs typeface="+mn-cs"/>
              </a:rPr>
              <a:t>Objectives</a:t>
            </a:r>
          </a:p>
          <a:p>
            <a:pPr lvl="1">
              <a:defRPr/>
            </a:pPr>
            <a:r>
              <a:rPr lang="en-US"/>
              <a:t>Abstract models</a:t>
            </a:r>
          </a:p>
          <a:p>
            <a:pPr lvl="1">
              <a:defRPr/>
            </a:pPr>
            <a:r>
              <a:rPr lang="en-US"/>
              <a:t>The sequencing graph abstraction and its properties</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8B8152BC-CFBE-3E40-83E7-44A2CF2D5764}" type="slidenum">
              <a:rPr lang="en-US"/>
              <a:pPr>
                <a:defRPr/>
              </a:pPr>
              <a:t>41</a:t>
            </a:fld>
            <a:endParaRPr lang="en-US"/>
          </a:p>
        </p:txBody>
      </p:sp>
      <p:sp>
        <p:nvSpPr>
          <p:cNvPr id="1389570" name="Rectangle 2"/>
          <p:cNvSpPr>
            <a:spLocks noGrp="1" noChangeArrowheads="1"/>
          </p:cNvSpPr>
          <p:nvPr>
            <p:ph type="title"/>
          </p:nvPr>
        </p:nvSpPr>
        <p:spPr/>
        <p:txBody>
          <a:bodyPr/>
          <a:lstStyle/>
          <a:p>
            <a:pPr>
              <a:defRPr/>
            </a:pPr>
            <a:r>
              <a:rPr lang="en-US">
                <a:cs typeface="+mj-cs"/>
              </a:rPr>
              <a:t>Abstract models and intermediate formats</a:t>
            </a:r>
          </a:p>
        </p:txBody>
      </p:sp>
      <p:sp>
        <p:nvSpPr>
          <p:cNvPr id="1389571" name="Rectangle 3"/>
          <p:cNvSpPr>
            <a:spLocks noGrp="1" noChangeArrowheads="1"/>
          </p:cNvSpPr>
          <p:nvPr>
            <p:ph type="body" idx="1"/>
          </p:nvPr>
        </p:nvSpPr>
        <p:spPr>
          <a:xfrm>
            <a:off x="107950" y="1090613"/>
            <a:ext cx="9036050" cy="4322762"/>
          </a:xfrm>
        </p:spPr>
        <p:txBody>
          <a:bodyPr/>
          <a:lstStyle/>
          <a:p>
            <a:pPr>
              <a:lnSpc>
                <a:spcPct val="110000"/>
              </a:lnSpc>
              <a:defRPr/>
            </a:pPr>
            <a:r>
              <a:rPr lang="en-US">
                <a:cs typeface="+mn-cs"/>
              </a:rPr>
              <a:t>Abstract models: </a:t>
            </a:r>
          </a:p>
          <a:p>
            <a:pPr lvl="1">
              <a:defRPr/>
            </a:pPr>
            <a:r>
              <a:rPr lang="en-US"/>
              <a:t>Models based on graphs and discrete mathematics</a:t>
            </a:r>
          </a:p>
          <a:p>
            <a:pPr lvl="1">
              <a:defRPr/>
            </a:pPr>
            <a:r>
              <a:rPr lang="en-US"/>
              <a:t>Useful for problem formalization, algorithm development and reasoning about properties</a:t>
            </a:r>
          </a:p>
          <a:p>
            <a:pPr>
              <a:lnSpc>
                <a:spcPct val="110000"/>
              </a:lnSpc>
              <a:defRPr/>
            </a:pPr>
            <a:r>
              <a:rPr lang="en-US">
                <a:cs typeface="+mn-cs"/>
              </a:rPr>
              <a:t>Intermediate forms:</a:t>
            </a:r>
          </a:p>
          <a:p>
            <a:pPr lvl="1">
              <a:defRPr/>
            </a:pPr>
            <a:r>
              <a:rPr lang="en-US"/>
              <a:t>ASCII or binary representations of abstract models</a:t>
            </a:r>
          </a:p>
          <a:p>
            <a:pPr lvl="1">
              <a:defRPr/>
            </a:pPr>
            <a:r>
              <a:rPr lang="en-US"/>
              <a:t>Derived from language models by compilation</a:t>
            </a:r>
          </a:p>
          <a:p>
            <a:pPr lvl="1">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957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957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95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980965D9-D4CB-E743-B8C5-F6B085DD9274}" type="slidenum">
              <a:rPr lang="en-US"/>
              <a:pPr>
                <a:defRPr/>
              </a:pPr>
              <a:t>42</a:t>
            </a:fld>
            <a:endParaRPr lang="en-US"/>
          </a:p>
        </p:txBody>
      </p:sp>
      <p:sp>
        <p:nvSpPr>
          <p:cNvPr id="1390594" name="Rectangle 2"/>
          <p:cNvSpPr>
            <a:spLocks noGrp="1" noChangeArrowheads="1"/>
          </p:cNvSpPr>
          <p:nvPr>
            <p:ph type="title"/>
          </p:nvPr>
        </p:nvSpPr>
        <p:spPr>
          <a:xfrm>
            <a:off x="241300" y="161925"/>
            <a:ext cx="8699500" cy="685800"/>
          </a:xfrm>
        </p:spPr>
        <p:txBody>
          <a:bodyPr/>
          <a:lstStyle/>
          <a:p>
            <a:pPr>
              <a:defRPr/>
            </a:pPr>
            <a:r>
              <a:rPr lang="en-US">
                <a:cs typeface="+mj-cs"/>
              </a:rPr>
              <a:t>Abstract models </a:t>
            </a:r>
            <a:br>
              <a:rPr lang="en-US">
                <a:cs typeface="+mj-cs"/>
              </a:rPr>
            </a:br>
            <a:r>
              <a:rPr lang="en-US" sz="2400">
                <a:cs typeface="+mj-cs"/>
              </a:rPr>
              <a:t>Examples</a:t>
            </a:r>
            <a:endParaRPr lang="en-US">
              <a:cs typeface="+mj-cs"/>
            </a:endParaRPr>
          </a:p>
        </p:txBody>
      </p:sp>
      <p:sp>
        <p:nvSpPr>
          <p:cNvPr id="1390595" name="Rectangle 3"/>
          <p:cNvSpPr>
            <a:spLocks noGrp="1" noChangeArrowheads="1"/>
          </p:cNvSpPr>
          <p:nvPr>
            <p:ph type="body" idx="1"/>
          </p:nvPr>
        </p:nvSpPr>
        <p:spPr/>
        <p:txBody>
          <a:bodyPr/>
          <a:lstStyle/>
          <a:p>
            <a:pPr marL="342900" indent="-342900">
              <a:lnSpc>
                <a:spcPct val="90000"/>
              </a:lnSpc>
              <a:defRPr/>
            </a:pPr>
            <a:r>
              <a:rPr lang="en-US">
                <a:solidFill>
                  <a:schemeClr val="tx2"/>
                </a:solidFill>
                <a:cs typeface="+mn-cs"/>
              </a:rPr>
              <a:t>Netlists:</a:t>
            </a:r>
          </a:p>
          <a:p>
            <a:pPr marL="742950" lvl="1" indent="-285750">
              <a:lnSpc>
                <a:spcPct val="90000"/>
              </a:lnSpc>
              <a:defRPr/>
            </a:pPr>
            <a:r>
              <a:rPr lang="en-US"/>
              <a:t>Structural views</a:t>
            </a:r>
          </a:p>
          <a:p>
            <a:pPr marL="342900" indent="-342900">
              <a:lnSpc>
                <a:spcPct val="90000"/>
              </a:lnSpc>
              <a:defRPr/>
            </a:pPr>
            <a:r>
              <a:rPr lang="en-US">
                <a:solidFill>
                  <a:schemeClr val="tx2"/>
                </a:solidFill>
                <a:cs typeface="+mn-cs"/>
              </a:rPr>
              <a:t>Logic networks</a:t>
            </a:r>
            <a:r>
              <a:rPr lang="en-US">
                <a:cs typeface="+mn-cs"/>
              </a:rPr>
              <a:t>:</a:t>
            </a:r>
          </a:p>
          <a:p>
            <a:pPr marL="742950" lvl="1" indent="-285750">
              <a:lnSpc>
                <a:spcPct val="90000"/>
              </a:lnSpc>
              <a:defRPr/>
            </a:pPr>
            <a:r>
              <a:rPr lang="en-US"/>
              <a:t>Mixed structural/behavioral views</a:t>
            </a:r>
          </a:p>
          <a:p>
            <a:pPr marL="342900" indent="-342900">
              <a:lnSpc>
                <a:spcPct val="90000"/>
              </a:lnSpc>
              <a:defRPr/>
            </a:pPr>
            <a:r>
              <a:rPr lang="en-US">
                <a:solidFill>
                  <a:schemeClr val="tx2"/>
                </a:solidFill>
                <a:cs typeface="+mn-cs"/>
              </a:rPr>
              <a:t>State diagrams</a:t>
            </a:r>
            <a:r>
              <a:rPr lang="en-US">
                <a:cs typeface="+mn-cs"/>
              </a:rPr>
              <a:t>:</a:t>
            </a:r>
          </a:p>
          <a:p>
            <a:pPr marL="742950" lvl="1" indent="-285750">
              <a:lnSpc>
                <a:spcPct val="90000"/>
              </a:lnSpc>
              <a:defRPr/>
            </a:pPr>
            <a:r>
              <a:rPr lang="en-US"/>
              <a:t>Behavioral views of sequential models</a:t>
            </a:r>
          </a:p>
          <a:p>
            <a:pPr marL="342900" indent="-342900">
              <a:lnSpc>
                <a:spcPct val="90000"/>
              </a:lnSpc>
              <a:defRPr/>
            </a:pPr>
            <a:r>
              <a:rPr lang="en-US">
                <a:solidFill>
                  <a:schemeClr val="tx2"/>
                </a:solidFill>
                <a:cs typeface="+mn-cs"/>
              </a:rPr>
              <a:t>Dataflow</a:t>
            </a:r>
            <a:r>
              <a:rPr lang="en-US">
                <a:cs typeface="+mn-cs"/>
              </a:rPr>
              <a:t> and </a:t>
            </a:r>
            <a:r>
              <a:rPr lang="en-US">
                <a:solidFill>
                  <a:schemeClr val="tx2"/>
                </a:solidFill>
                <a:cs typeface="+mn-cs"/>
              </a:rPr>
              <a:t>sequencing</a:t>
            </a:r>
            <a:r>
              <a:rPr lang="en-US">
                <a:cs typeface="+mn-cs"/>
              </a:rPr>
              <a:t> graphs:</a:t>
            </a:r>
          </a:p>
          <a:p>
            <a:pPr marL="742950" lvl="1" indent="-285750">
              <a:lnSpc>
                <a:spcPct val="90000"/>
              </a:lnSpc>
              <a:defRPr/>
            </a:pPr>
            <a:r>
              <a:rPr lang="en-US"/>
              <a:t>Abstraction of behavioral models</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0"/>
          </p:nvPr>
        </p:nvSpPr>
        <p:spPr/>
        <p:txBody>
          <a:bodyPr/>
          <a:lstStyle/>
          <a:p>
            <a:pPr>
              <a:defRPr/>
            </a:pPr>
            <a:r>
              <a:rPr lang="en-US"/>
              <a:t>(c)  Giovanni De Micheli</a:t>
            </a:r>
          </a:p>
        </p:txBody>
      </p:sp>
      <p:sp>
        <p:nvSpPr>
          <p:cNvPr id="31" name="Slide Number Placeholder 5"/>
          <p:cNvSpPr>
            <a:spLocks noGrp="1"/>
          </p:cNvSpPr>
          <p:nvPr>
            <p:ph type="sldNum" sz="quarter" idx="11"/>
          </p:nvPr>
        </p:nvSpPr>
        <p:spPr/>
        <p:txBody>
          <a:bodyPr/>
          <a:lstStyle/>
          <a:p>
            <a:pPr>
              <a:defRPr/>
            </a:pPr>
            <a:fld id="{28183609-38C6-4242-8E1D-1DEE1B25076C}" type="slidenum">
              <a:rPr lang="en-US"/>
              <a:pPr>
                <a:defRPr/>
              </a:pPr>
              <a:t>43</a:t>
            </a:fld>
            <a:endParaRPr lang="en-US"/>
          </a:p>
        </p:txBody>
      </p:sp>
      <p:sp>
        <p:nvSpPr>
          <p:cNvPr id="1498114" name="Rectangle 2"/>
          <p:cNvSpPr>
            <a:spLocks noGrp="1" noChangeArrowheads="1"/>
          </p:cNvSpPr>
          <p:nvPr>
            <p:ph type="title"/>
          </p:nvPr>
        </p:nvSpPr>
        <p:spPr/>
        <p:txBody>
          <a:bodyPr/>
          <a:lstStyle/>
          <a:p>
            <a:pPr>
              <a:defRPr/>
            </a:pPr>
            <a:r>
              <a:rPr lang="en-US">
                <a:cs typeface="+mj-cs"/>
              </a:rPr>
              <a:t>Netlist</a:t>
            </a:r>
            <a:endParaRPr lang="en-US" sz="2400">
              <a:cs typeface="+mj-cs"/>
            </a:endParaRPr>
          </a:p>
        </p:txBody>
      </p:sp>
      <p:sp>
        <p:nvSpPr>
          <p:cNvPr id="1498115" name="Rectangle 3"/>
          <p:cNvSpPr>
            <a:spLocks noChangeArrowheads="1"/>
          </p:cNvSpPr>
          <p:nvPr/>
        </p:nvSpPr>
        <p:spPr bwMode="auto">
          <a:xfrm>
            <a:off x="4432300" y="2144713"/>
            <a:ext cx="3935413" cy="28876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16" name="Text Box 4"/>
          <p:cNvSpPr txBox="1">
            <a:spLocks noChangeArrowheads="1"/>
          </p:cNvSpPr>
          <p:nvPr/>
        </p:nvSpPr>
        <p:spPr bwMode="auto">
          <a:xfrm>
            <a:off x="5564188" y="2212975"/>
            <a:ext cx="2073275"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HALF_ADDER</a:t>
            </a:r>
          </a:p>
        </p:txBody>
      </p:sp>
      <p:sp>
        <p:nvSpPr>
          <p:cNvPr id="1498117" name="AutoShape 5"/>
          <p:cNvSpPr>
            <a:spLocks noChangeArrowheads="1"/>
          </p:cNvSpPr>
          <p:nvPr/>
        </p:nvSpPr>
        <p:spPr bwMode="auto">
          <a:xfrm rot="10800000">
            <a:off x="6083300" y="4030663"/>
            <a:ext cx="827088" cy="471487"/>
          </a:xfrm>
          <a:prstGeom prst="flowChartOnlineStorage">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18" name="AutoShape 6"/>
          <p:cNvSpPr>
            <a:spLocks noChangeArrowheads="1"/>
          </p:cNvSpPr>
          <p:nvPr/>
        </p:nvSpPr>
        <p:spPr bwMode="auto">
          <a:xfrm>
            <a:off x="6083300" y="2911475"/>
            <a:ext cx="827088" cy="471488"/>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cxnSp>
        <p:nvCxnSpPr>
          <p:cNvPr id="1498119" name="AutoShape 7"/>
          <p:cNvCxnSpPr>
            <a:cxnSpLocks noChangeShapeType="1"/>
            <a:stCxn id="1498115" idx="1"/>
            <a:endCxn id="1498115" idx="1"/>
          </p:cNvCxnSpPr>
          <p:nvPr/>
        </p:nvCxnSpPr>
        <p:spPr bwMode="auto">
          <a:xfrm>
            <a:off x="4432300" y="3589338"/>
            <a:ext cx="0" cy="0"/>
          </a:xfrm>
          <a:prstGeom prst="straightConnector1">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cxnSp>
      <p:sp>
        <p:nvSpPr>
          <p:cNvPr id="1498120" name="Arc 8"/>
          <p:cNvSpPr>
            <a:spLocks/>
          </p:cNvSpPr>
          <p:nvPr/>
        </p:nvSpPr>
        <p:spPr bwMode="auto">
          <a:xfrm>
            <a:off x="5840413" y="4032250"/>
            <a:ext cx="242887" cy="447675"/>
          </a:xfrm>
          <a:custGeom>
            <a:avLst/>
            <a:gdLst>
              <a:gd name="G0" fmla="+- 0 0 0"/>
              <a:gd name="G1" fmla="+- 18596 0 0"/>
              <a:gd name="G2" fmla="+- 21600 0 0"/>
              <a:gd name="T0" fmla="*/ 10988 w 21600"/>
              <a:gd name="T1" fmla="*/ 0 h 38105"/>
              <a:gd name="T2" fmla="*/ 9271 w 21600"/>
              <a:gd name="T3" fmla="*/ 38105 h 38105"/>
              <a:gd name="T4" fmla="*/ 0 w 21600"/>
              <a:gd name="T5" fmla="*/ 18596 h 38105"/>
            </a:gdLst>
            <a:ahLst/>
            <a:cxnLst>
              <a:cxn ang="0">
                <a:pos x="T0" y="T1"/>
              </a:cxn>
              <a:cxn ang="0">
                <a:pos x="T2" y="T3"/>
              </a:cxn>
              <a:cxn ang="0">
                <a:pos x="T4" y="T5"/>
              </a:cxn>
            </a:cxnLst>
            <a:rect l="0" t="0" r="r" b="b"/>
            <a:pathLst>
              <a:path w="21600" h="38105" fill="none" extrusionOk="0">
                <a:moveTo>
                  <a:pt x="10988" y="-1"/>
                </a:moveTo>
                <a:cubicBezTo>
                  <a:pt x="17564" y="3885"/>
                  <a:pt x="21600" y="10956"/>
                  <a:pt x="21600" y="18596"/>
                </a:cubicBezTo>
                <a:cubicBezTo>
                  <a:pt x="21600" y="26933"/>
                  <a:pt x="16801" y="34526"/>
                  <a:pt x="9271" y="38105"/>
                </a:cubicBezTo>
              </a:path>
              <a:path w="21600" h="38105" stroke="0" extrusionOk="0">
                <a:moveTo>
                  <a:pt x="10988" y="-1"/>
                </a:moveTo>
                <a:cubicBezTo>
                  <a:pt x="17564" y="3885"/>
                  <a:pt x="21600" y="10956"/>
                  <a:pt x="21600" y="18596"/>
                </a:cubicBezTo>
                <a:cubicBezTo>
                  <a:pt x="21600" y="26933"/>
                  <a:pt x="16801" y="34526"/>
                  <a:pt x="9271" y="38105"/>
                </a:cubicBezTo>
                <a:lnTo>
                  <a:pt x="0" y="18596"/>
                </a:lnTo>
                <a:close/>
              </a:path>
            </a:pathLst>
          </a:cu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1" name="Line 9"/>
          <p:cNvSpPr>
            <a:spLocks noChangeShapeType="1"/>
          </p:cNvSpPr>
          <p:nvPr/>
        </p:nvSpPr>
        <p:spPr bwMode="auto">
          <a:xfrm flipH="1">
            <a:off x="5500688" y="4148138"/>
            <a:ext cx="534987"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2" name="Line 10"/>
          <p:cNvSpPr>
            <a:spLocks noChangeShapeType="1"/>
          </p:cNvSpPr>
          <p:nvPr/>
        </p:nvSpPr>
        <p:spPr bwMode="auto">
          <a:xfrm flipH="1">
            <a:off x="4432300" y="3205163"/>
            <a:ext cx="165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3" name="Line 11"/>
          <p:cNvSpPr>
            <a:spLocks noChangeShapeType="1"/>
          </p:cNvSpPr>
          <p:nvPr/>
        </p:nvSpPr>
        <p:spPr bwMode="auto">
          <a:xfrm flipH="1">
            <a:off x="4432300" y="3028950"/>
            <a:ext cx="165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4" name="Line 12"/>
          <p:cNvSpPr>
            <a:spLocks noChangeShapeType="1"/>
          </p:cNvSpPr>
          <p:nvPr/>
        </p:nvSpPr>
        <p:spPr bwMode="auto">
          <a:xfrm flipV="1">
            <a:off x="5500688" y="3322638"/>
            <a:ext cx="0" cy="8255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5" name="Line 13"/>
          <p:cNvSpPr>
            <a:spLocks noChangeShapeType="1"/>
          </p:cNvSpPr>
          <p:nvPr/>
        </p:nvSpPr>
        <p:spPr bwMode="auto">
          <a:xfrm flipV="1">
            <a:off x="5500688" y="3028950"/>
            <a:ext cx="0" cy="11747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6" name="Line 14"/>
          <p:cNvSpPr>
            <a:spLocks noChangeShapeType="1"/>
          </p:cNvSpPr>
          <p:nvPr/>
        </p:nvSpPr>
        <p:spPr bwMode="auto">
          <a:xfrm flipH="1">
            <a:off x="5160963" y="4384675"/>
            <a:ext cx="87471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7" name="Line 15"/>
          <p:cNvSpPr>
            <a:spLocks noChangeShapeType="1"/>
          </p:cNvSpPr>
          <p:nvPr/>
        </p:nvSpPr>
        <p:spPr bwMode="auto">
          <a:xfrm>
            <a:off x="5160963" y="3028950"/>
            <a:ext cx="0" cy="135572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8" name="Line 16"/>
          <p:cNvSpPr>
            <a:spLocks noChangeShapeType="1"/>
          </p:cNvSpPr>
          <p:nvPr/>
        </p:nvSpPr>
        <p:spPr bwMode="auto">
          <a:xfrm>
            <a:off x="6910388" y="3146425"/>
            <a:ext cx="14573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29" name="Line 17"/>
          <p:cNvSpPr>
            <a:spLocks noChangeShapeType="1"/>
          </p:cNvSpPr>
          <p:nvPr/>
        </p:nvSpPr>
        <p:spPr bwMode="auto">
          <a:xfrm>
            <a:off x="6910388" y="4265613"/>
            <a:ext cx="14573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98130" name="Text Box 18"/>
          <p:cNvSpPr txBox="1">
            <a:spLocks noChangeArrowheads="1"/>
          </p:cNvSpPr>
          <p:nvPr/>
        </p:nvSpPr>
        <p:spPr bwMode="auto">
          <a:xfrm>
            <a:off x="4043363" y="2851150"/>
            <a:ext cx="193675"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endParaRPr lang="fr-FR" sz="1800">
              <a:solidFill>
                <a:schemeClr val="tx2"/>
              </a:solidFill>
              <a:latin typeface="Arial" charset="0"/>
              <a:cs typeface="+mn-cs"/>
            </a:endParaRPr>
          </a:p>
        </p:txBody>
      </p:sp>
      <p:sp>
        <p:nvSpPr>
          <p:cNvPr id="1498131" name="Text Box 19"/>
          <p:cNvSpPr txBox="1">
            <a:spLocks noChangeArrowheads="1"/>
          </p:cNvSpPr>
          <p:nvPr/>
        </p:nvSpPr>
        <p:spPr bwMode="auto">
          <a:xfrm>
            <a:off x="4187825" y="2794000"/>
            <a:ext cx="195263"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a</a:t>
            </a:r>
          </a:p>
        </p:txBody>
      </p:sp>
      <p:sp>
        <p:nvSpPr>
          <p:cNvPr id="1498132" name="Text Box 20"/>
          <p:cNvSpPr txBox="1">
            <a:spLocks noChangeArrowheads="1"/>
          </p:cNvSpPr>
          <p:nvPr/>
        </p:nvSpPr>
        <p:spPr bwMode="auto">
          <a:xfrm>
            <a:off x="4187825" y="3086100"/>
            <a:ext cx="195263"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b</a:t>
            </a:r>
          </a:p>
        </p:txBody>
      </p:sp>
      <p:sp>
        <p:nvSpPr>
          <p:cNvPr id="1498133" name="Text Box 21"/>
          <p:cNvSpPr txBox="1">
            <a:spLocks noChangeArrowheads="1"/>
          </p:cNvSpPr>
          <p:nvPr/>
        </p:nvSpPr>
        <p:spPr bwMode="auto">
          <a:xfrm>
            <a:off x="8270875" y="3019425"/>
            <a:ext cx="873125"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carry</a:t>
            </a:r>
          </a:p>
        </p:txBody>
      </p:sp>
      <p:sp>
        <p:nvSpPr>
          <p:cNvPr id="1498134" name="Text Box 22"/>
          <p:cNvSpPr txBox="1">
            <a:spLocks noChangeArrowheads="1"/>
          </p:cNvSpPr>
          <p:nvPr/>
        </p:nvSpPr>
        <p:spPr bwMode="auto">
          <a:xfrm>
            <a:off x="8272463" y="4149725"/>
            <a:ext cx="777875"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sum</a:t>
            </a:r>
          </a:p>
        </p:txBody>
      </p:sp>
      <p:sp>
        <p:nvSpPr>
          <p:cNvPr id="1498135" name="Text Box 23"/>
          <p:cNvSpPr txBox="1">
            <a:spLocks noChangeArrowheads="1"/>
          </p:cNvSpPr>
          <p:nvPr/>
        </p:nvSpPr>
        <p:spPr bwMode="auto">
          <a:xfrm>
            <a:off x="6083300" y="3086100"/>
            <a:ext cx="193675" cy="3794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498136" name="Text Box 24"/>
          <p:cNvSpPr txBox="1">
            <a:spLocks noChangeArrowheads="1"/>
          </p:cNvSpPr>
          <p:nvPr/>
        </p:nvSpPr>
        <p:spPr bwMode="auto">
          <a:xfrm>
            <a:off x="6083300" y="2825750"/>
            <a:ext cx="193675" cy="3794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498137" name="Text Box 25"/>
          <p:cNvSpPr txBox="1">
            <a:spLocks noChangeArrowheads="1"/>
          </p:cNvSpPr>
          <p:nvPr/>
        </p:nvSpPr>
        <p:spPr bwMode="auto">
          <a:xfrm>
            <a:off x="6229350" y="4168775"/>
            <a:ext cx="193675" cy="3794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y</a:t>
            </a:r>
          </a:p>
        </p:txBody>
      </p:sp>
      <p:sp>
        <p:nvSpPr>
          <p:cNvPr id="1498138" name="Text Box 26"/>
          <p:cNvSpPr txBox="1">
            <a:spLocks noChangeArrowheads="1"/>
          </p:cNvSpPr>
          <p:nvPr/>
        </p:nvSpPr>
        <p:spPr bwMode="auto">
          <a:xfrm>
            <a:off x="6229350" y="3979863"/>
            <a:ext cx="193675" cy="3794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Black" charset="0"/>
                <a:cs typeface="+mn-cs"/>
              </a:rPr>
              <a:t>x</a:t>
            </a:r>
          </a:p>
        </p:txBody>
      </p:sp>
      <p:sp>
        <p:nvSpPr>
          <p:cNvPr id="1498139" name="Text Box 27"/>
          <p:cNvSpPr txBox="1">
            <a:spLocks noChangeArrowheads="1"/>
          </p:cNvSpPr>
          <p:nvPr/>
        </p:nvSpPr>
        <p:spPr bwMode="auto">
          <a:xfrm>
            <a:off x="6342063" y="4073525"/>
            <a:ext cx="738187" cy="4143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G2</a:t>
            </a:r>
          </a:p>
        </p:txBody>
      </p:sp>
      <p:sp>
        <p:nvSpPr>
          <p:cNvPr id="1498140" name="Text Box 28"/>
          <p:cNvSpPr txBox="1">
            <a:spLocks noChangeArrowheads="1"/>
          </p:cNvSpPr>
          <p:nvPr/>
        </p:nvSpPr>
        <p:spPr bwMode="auto">
          <a:xfrm>
            <a:off x="6351588" y="2944813"/>
            <a:ext cx="557212" cy="4143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Black" charset="0"/>
                <a:cs typeface="+mn-cs"/>
              </a:rPr>
              <a:t>G1</a:t>
            </a:r>
          </a:p>
        </p:txBody>
      </p:sp>
      <p:sp>
        <p:nvSpPr>
          <p:cNvPr id="1498142" name="Rectangle 30"/>
          <p:cNvSpPr>
            <a:spLocks noGrp="1" noChangeArrowheads="1"/>
          </p:cNvSpPr>
          <p:nvPr>
            <p:ph type="body" sz="half" idx="1"/>
          </p:nvPr>
        </p:nvSpPr>
        <p:spPr>
          <a:xfrm>
            <a:off x="228600" y="1352550"/>
            <a:ext cx="4273550" cy="5207000"/>
          </a:xfrm>
        </p:spPr>
        <p:txBody>
          <a:bodyPr/>
          <a:lstStyle/>
          <a:p>
            <a:pPr marL="0" indent="0">
              <a:defRPr/>
            </a:pPr>
            <a:r>
              <a:rPr lang="en-US" sz="2400">
                <a:cs typeface="+mn-cs"/>
              </a:rPr>
              <a:t>Module-oriented netlist</a:t>
            </a:r>
          </a:p>
          <a:p>
            <a:pPr lvl="1">
              <a:defRPr/>
            </a:pPr>
            <a:r>
              <a:rPr lang="en-US" sz="2000"/>
              <a:t>G1: a,b,carry</a:t>
            </a:r>
          </a:p>
          <a:p>
            <a:pPr lvl="1">
              <a:defRPr/>
            </a:pPr>
            <a:r>
              <a:rPr lang="en-US" sz="2000"/>
              <a:t>G2: a,b,sum</a:t>
            </a:r>
          </a:p>
          <a:p>
            <a:pPr marL="0" indent="0">
              <a:buFont typeface="Monotype Sorts" charset="0"/>
              <a:buNone/>
              <a:defRPr/>
            </a:pPr>
            <a:endParaRPr lang="en-US" sz="2400">
              <a:cs typeface="+mn-cs"/>
            </a:endParaRPr>
          </a:p>
          <a:p>
            <a:pPr marL="0" indent="0">
              <a:defRPr/>
            </a:pPr>
            <a:endParaRPr lang="en-US" sz="2400">
              <a:cs typeface="+mn-cs"/>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57F0DF7C-B0F0-6C4A-8453-D7AE23532584}" type="slidenum">
              <a:rPr lang="en-US"/>
              <a:pPr>
                <a:defRPr/>
              </a:pPr>
              <a:t>44</a:t>
            </a:fld>
            <a:endParaRPr lang="en-US"/>
          </a:p>
        </p:txBody>
      </p:sp>
      <p:sp>
        <p:nvSpPr>
          <p:cNvPr id="1489922" name="Rectangle 2"/>
          <p:cNvSpPr>
            <a:spLocks noGrp="1" noChangeArrowheads="1"/>
          </p:cNvSpPr>
          <p:nvPr>
            <p:ph type="title"/>
          </p:nvPr>
        </p:nvSpPr>
        <p:spPr/>
        <p:txBody>
          <a:bodyPr/>
          <a:lstStyle/>
          <a:p>
            <a:pPr>
              <a:defRPr/>
            </a:pPr>
            <a:r>
              <a:rPr lang="en-US">
                <a:cs typeface="+mj-cs"/>
              </a:rPr>
              <a:t>Logic network</a:t>
            </a:r>
          </a:p>
        </p:txBody>
      </p:sp>
      <p:sp>
        <p:nvSpPr>
          <p:cNvPr id="1489923" name="Rectangle 3"/>
          <p:cNvSpPr>
            <a:spLocks noGrp="1" noChangeArrowheads="1"/>
          </p:cNvSpPr>
          <p:nvPr>
            <p:ph type="body" idx="1"/>
          </p:nvPr>
        </p:nvSpPr>
        <p:spPr/>
        <p:txBody>
          <a:bodyPr/>
          <a:lstStyle/>
          <a:p>
            <a:pPr>
              <a:lnSpc>
                <a:spcPct val="115000"/>
              </a:lnSpc>
              <a:defRPr/>
            </a:pPr>
            <a:r>
              <a:rPr lang="en-US">
                <a:cs typeface="+mn-cs"/>
              </a:rPr>
              <a:t>Logic network</a:t>
            </a:r>
          </a:p>
          <a:p>
            <a:pPr lvl="1">
              <a:lnSpc>
                <a:spcPct val="100000"/>
              </a:lnSpc>
              <a:defRPr/>
            </a:pPr>
            <a:r>
              <a:rPr lang="en-US"/>
              <a:t>An interconnection of blocks</a:t>
            </a:r>
          </a:p>
          <a:p>
            <a:pPr lvl="2">
              <a:lnSpc>
                <a:spcPct val="80000"/>
              </a:lnSpc>
              <a:defRPr/>
            </a:pPr>
            <a:r>
              <a:rPr lang="en-US"/>
              <a:t>Each block modeled by a Boolean function</a:t>
            </a:r>
          </a:p>
          <a:p>
            <a:pPr lvl="1">
              <a:lnSpc>
                <a:spcPct val="100000"/>
              </a:lnSpc>
              <a:defRPr/>
            </a:pPr>
            <a:r>
              <a:rPr lang="en-US"/>
              <a:t>Usual restrictions:</a:t>
            </a:r>
          </a:p>
          <a:p>
            <a:pPr lvl="2">
              <a:lnSpc>
                <a:spcPct val="80000"/>
              </a:lnSpc>
              <a:defRPr/>
            </a:pPr>
            <a:r>
              <a:rPr lang="en-US"/>
              <a:t>Acyclic and memoryless</a:t>
            </a:r>
          </a:p>
          <a:p>
            <a:pPr lvl="2">
              <a:lnSpc>
                <a:spcPct val="80000"/>
              </a:lnSpc>
              <a:defRPr/>
            </a:pPr>
            <a:r>
              <a:rPr lang="en-US"/>
              <a:t>Single-output functions</a:t>
            </a:r>
          </a:p>
          <a:p>
            <a:pPr>
              <a:lnSpc>
                <a:spcPct val="115000"/>
              </a:lnSpc>
              <a:defRPr/>
            </a:pPr>
            <a:r>
              <a:rPr lang="en-US">
                <a:cs typeface="+mn-cs"/>
              </a:rPr>
              <a:t>The model has a structural/behavioral semantics</a:t>
            </a:r>
          </a:p>
          <a:p>
            <a:pPr lvl="1">
              <a:lnSpc>
                <a:spcPct val="100000"/>
              </a:lnSpc>
              <a:defRPr/>
            </a:pPr>
            <a:r>
              <a:rPr lang="en-US"/>
              <a:t>The structure is induced by the interconnection</a:t>
            </a:r>
          </a:p>
          <a:p>
            <a:pPr>
              <a:lnSpc>
                <a:spcPct val="115000"/>
              </a:lnSpc>
              <a:defRPr/>
            </a:pPr>
            <a:r>
              <a:rPr lang="en-US">
                <a:cs typeface="+mn-cs"/>
              </a:rPr>
              <a:t>Mapped network</a:t>
            </a:r>
          </a:p>
          <a:p>
            <a:pPr lvl="1">
              <a:lnSpc>
                <a:spcPct val="100000"/>
              </a:lnSpc>
              <a:defRPr/>
            </a:pPr>
            <a:r>
              <a:rPr lang="en-US"/>
              <a:t>Special case when the blocks correspond to library elements</a:t>
            </a:r>
          </a:p>
          <a:p>
            <a:pPr lvl="2">
              <a:lnSpc>
                <a:spcPct val="80000"/>
              </a:lnSpc>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992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89923">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8992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899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37D26152-97E9-D446-8B74-A4B831EC7240}" type="slidenum">
              <a:rPr lang="en-US"/>
              <a:pPr>
                <a:defRPr/>
              </a:pPr>
              <a:t>45</a:t>
            </a:fld>
            <a:endParaRPr lang="en-US"/>
          </a:p>
        </p:txBody>
      </p:sp>
      <p:sp>
        <p:nvSpPr>
          <p:cNvPr id="1490946" name="Rectangle 2"/>
          <p:cNvSpPr>
            <a:spLocks noGrp="1" noChangeArrowheads="1"/>
          </p:cNvSpPr>
          <p:nvPr>
            <p:ph type="title"/>
          </p:nvPr>
        </p:nvSpPr>
        <p:spPr/>
        <p:txBody>
          <a:bodyPr/>
          <a:lstStyle/>
          <a:p>
            <a:pPr>
              <a:defRPr/>
            </a:pPr>
            <a:r>
              <a:rPr lang="en-US">
                <a:cs typeface="+mj-cs"/>
              </a:rPr>
              <a:t>Example of mapped network</a:t>
            </a:r>
          </a:p>
        </p:txBody>
      </p:sp>
      <p:pic>
        <p:nvPicPr>
          <p:cNvPr id="149094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39838" y="1497013"/>
            <a:ext cx="6435725" cy="4737100"/>
          </a:xfrm>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A18CD466-788A-6E4E-A4E2-C9431792D0EE}" type="slidenum">
              <a:rPr lang="en-US"/>
              <a:pPr>
                <a:defRPr/>
              </a:pPr>
              <a:t>46</a:t>
            </a:fld>
            <a:endParaRPr lang="en-US"/>
          </a:p>
        </p:txBody>
      </p:sp>
      <p:sp>
        <p:nvSpPr>
          <p:cNvPr id="1491970" name="Rectangle 2"/>
          <p:cNvSpPr>
            <a:spLocks noGrp="1" noChangeArrowheads="1"/>
          </p:cNvSpPr>
          <p:nvPr>
            <p:ph type="title"/>
          </p:nvPr>
        </p:nvSpPr>
        <p:spPr/>
        <p:txBody>
          <a:bodyPr/>
          <a:lstStyle/>
          <a:p>
            <a:pPr>
              <a:defRPr/>
            </a:pPr>
            <a:r>
              <a:rPr lang="en-US">
                <a:cs typeface="+mj-cs"/>
              </a:rPr>
              <a:t>Example of general network</a:t>
            </a:r>
          </a:p>
        </p:txBody>
      </p:sp>
      <p:pic>
        <p:nvPicPr>
          <p:cNvPr id="149197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74638" y="1304925"/>
            <a:ext cx="9913938" cy="4229100"/>
          </a:xfrm>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AED4E787-B006-E74C-9D9F-D5A9639F680D}" type="slidenum">
              <a:rPr lang="en-US"/>
              <a:pPr>
                <a:defRPr/>
              </a:pPr>
              <a:t>47</a:t>
            </a:fld>
            <a:endParaRPr lang="en-US"/>
          </a:p>
        </p:txBody>
      </p:sp>
      <p:sp>
        <p:nvSpPr>
          <p:cNvPr id="1494018" name="Rectangle 2"/>
          <p:cNvSpPr>
            <a:spLocks noGrp="1" noChangeArrowheads="1"/>
          </p:cNvSpPr>
          <p:nvPr>
            <p:ph type="title"/>
          </p:nvPr>
        </p:nvSpPr>
        <p:spPr/>
        <p:txBody>
          <a:bodyPr/>
          <a:lstStyle/>
          <a:p>
            <a:pPr>
              <a:defRPr/>
            </a:pPr>
            <a:r>
              <a:rPr lang="en-US">
                <a:cs typeface="+mj-cs"/>
              </a:rPr>
              <a:t>Formal finite-state machine model</a:t>
            </a:r>
          </a:p>
        </p:txBody>
      </p:sp>
      <p:sp>
        <p:nvSpPr>
          <p:cNvPr id="1494019" name="Rectangle 3"/>
          <p:cNvSpPr>
            <a:spLocks noGrp="1" noChangeArrowheads="1"/>
          </p:cNvSpPr>
          <p:nvPr>
            <p:ph type="body" idx="1"/>
          </p:nvPr>
        </p:nvSpPr>
        <p:spPr/>
        <p:txBody>
          <a:bodyPr/>
          <a:lstStyle/>
          <a:p>
            <a:pPr>
              <a:defRPr/>
            </a:pPr>
            <a:r>
              <a:rPr lang="en-US">
                <a:cs typeface="+mn-cs"/>
              </a:rPr>
              <a:t>A set of primary input patterns </a:t>
            </a:r>
            <a:r>
              <a:rPr lang="en-US">
                <a:solidFill>
                  <a:schemeClr val="tx2"/>
                </a:solidFill>
                <a:cs typeface="+mn-cs"/>
              </a:rPr>
              <a:t>X</a:t>
            </a:r>
          </a:p>
          <a:p>
            <a:pPr>
              <a:defRPr/>
            </a:pPr>
            <a:r>
              <a:rPr lang="en-US">
                <a:cs typeface="+mn-cs"/>
              </a:rPr>
              <a:t>A set of primary output patterns </a:t>
            </a:r>
            <a:r>
              <a:rPr lang="en-US">
                <a:solidFill>
                  <a:schemeClr val="tx2"/>
                </a:solidFill>
                <a:cs typeface="+mn-cs"/>
              </a:rPr>
              <a:t>Y</a:t>
            </a:r>
          </a:p>
          <a:p>
            <a:pPr>
              <a:defRPr/>
            </a:pPr>
            <a:r>
              <a:rPr lang="en-US">
                <a:cs typeface="+mn-cs"/>
              </a:rPr>
              <a:t>A set of states </a:t>
            </a:r>
            <a:r>
              <a:rPr lang="en-US">
                <a:solidFill>
                  <a:schemeClr val="tx2"/>
                </a:solidFill>
                <a:cs typeface="+mn-cs"/>
              </a:rPr>
              <a:t>S</a:t>
            </a:r>
          </a:p>
          <a:p>
            <a:pPr>
              <a:defRPr/>
            </a:pPr>
            <a:r>
              <a:rPr lang="en-US">
                <a:cs typeface="+mn-cs"/>
              </a:rPr>
              <a:t>A state transition function: </a:t>
            </a:r>
            <a:r>
              <a:rPr lang="el-GR">
                <a:solidFill>
                  <a:schemeClr val="tx2"/>
                </a:solidFill>
                <a:latin typeface="Lucida Grande" charset="0"/>
                <a:cs typeface="+mn-cs"/>
              </a:rPr>
              <a:t>δ</a:t>
            </a:r>
            <a:r>
              <a:rPr lang="en-US">
                <a:solidFill>
                  <a:schemeClr val="tx2"/>
                </a:solidFill>
                <a:cs typeface="+mn-cs"/>
              </a:rPr>
              <a:t>: X × S →  S</a:t>
            </a:r>
          </a:p>
          <a:p>
            <a:pPr>
              <a:defRPr/>
            </a:pPr>
            <a:r>
              <a:rPr lang="en-US">
                <a:cs typeface="+mn-cs"/>
              </a:rPr>
              <a:t>An output function:</a:t>
            </a:r>
          </a:p>
          <a:p>
            <a:pPr lvl="1">
              <a:defRPr/>
            </a:pPr>
            <a:r>
              <a:rPr lang="en-US"/>
              <a:t> </a:t>
            </a:r>
            <a:r>
              <a:rPr lang="el-GR">
                <a:solidFill>
                  <a:schemeClr val="tx2"/>
                </a:solidFill>
                <a:latin typeface="Lucida Grande" charset="0"/>
              </a:rPr>
              <a:t>λ</a:t>
            </a:r>
            <a:r>
              <a:rPr lang="en-US">
                <a:solidFill>
                  <a:schemeClr val="tx2"/>
                </a:solidFill>
              </a:rPr>
              <a:t>:  X × S → Y</a:t>
            </a:r>
            <a:r>
              <a:rPr lang="en-US"/>
              <a:t> for </a:t>
            </a:r>
            <a:r>
              <a:rPr lang="en-US">
                <a:solidFill>
                  <a:schemeClr val="tx2"/>
                </a:solidFill>
              </a:rPr>
              <a:t>Mealy</a:t>
            </a:r>
            <a:r>
              <a:rPr lang="en-US"/>
              <a:t> models</a:t>
            </a:r>
          </a:p>
          <a:p>
            <a:pPr lvl="1">
              <a:defRPr/>
            </a:pPr>
            <a:r>
              <a:rPr lang="en-US"/>
              <a:t> </a:t>
            </a:r>
            <a:r>
              <a:rPr lang="el-GR">
                <a:solidFill>
                  <a:schemeClr val="tx2"/>
                </a:solidFill>
                <a:latin typeface="Lucida Grande" charset="0"/>
              </a:rPr>
              <a:t>λ</a:t>
            </a:r>
            <a:r>
              <a:rPr lang="en-US">
                <a:solidFill>
                  <a:schemeClr val="tx2"/>
                </a:solidFill>
              </a:rPr>
              <a:t>:  S → Y</a:t>
            </a:r>
            <a:r>
              <a:rPr lang="en-US"/>
              <a:t> for </a:t>
            </a:r>
            <a:r>
              <a:rPr lang="en-US">
                <a:solidFill>
                  <a:schemeClr val="tx2"/>
                </a:solidFill>
              </a:rPr>
              <a:t>Moore</a:t>
            </a:r>
            <a:r>
              <a:rPr lang="en-US"/>
              <a:t> models</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36581F22-E13B-6D47-AD79-D3B065F08D86}" type="slidenum">
              <a:rPr lang="en-US"/>
              <a:pPr>
                <a:defRPr/>
              </a:pPr>
              <a:t>48</a:t>
            </a:fld>
            <a:endParaRPr lang="en-US"/>
          </a:p>
        </p:txBody>
      </p:sp>
      <p:sp>
        <p:nvSpPr>
          <p:cNvPr id="1496066" name="Rectangle 2"/>
          <p:cNvSpPr>
            <a:spLocks noGrp="1" noChangeArrowheads="1"/>
          </p:cNvSpPr>
          <p:nvPr>
            <p:ph type="title"/>
          </p:nvPr>
        </p:nvSpPr>
        <p:spPr/>
        <p:txBody>
          <a:bodyPr/>
          <a:lstStyle/>
          <a:p>
            <a:pPr>
              <a:defRPr/>
            </a:pPr>
            <a:r>
              <a:rPr lang="en-US">
                <a:cs typeface="+mj-cs"/>
              </a:rPr>
              <a:t>Example</a:t>
            </a:r>
          </a:p>
        </p:txBody>
      </p:sp>
      <p:pic>
        <p:nvPicPr>
          <p:cNvPr id="149606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468438" y="1801813"/>
            <a:ext cx="6219825" cy="3762375"/>
          </a:xfrm>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59883300-E142-D546-BC44-89AC445A8E8E}" type="slidenum">
              <a:rPr lang="en-US"/>
              <a:pPr>
                <a:defRPr/>
              </a:pPr>
              <a:t>49</a:t>
            </a:fld>
            <a:endParaRPr lang="en-US"/>
          </a:p>
        </p:txBody>
      </p:sp>
      <p:sp>
        <p:nvSpPr>
          <p:cNvPr id="1497090" name="Rectangle 2"/>
          <p:cNvSpPr>
            <a:spLocks noGrp="1" noChangeArrowheads="1"/>
          </p:cNvSpPr>
          <p:nvPr>
            <p:ph type="title"/>
          </p:nvPr>
        </p:nvSpPr>
        <p:spPr/>
        <p:txBody>
          <a:bodyPr/>
          <a:lstStyle/>
          <a:p>
            <a:pPr>
              <a:defRPr/>
            </a:pPr>
            <a:r>
              <a:rPr lang="en-US">
                <a:cs typeface="+mj-cs"/>
              </a:rPr>
              <a:t>Example</a:t>
            </a:r>
          </a:p>
        </p:txBody>
      </p:sp>
      <p:pic>
        <p:nvPicPr>
          <p:cNvPr id="149709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63650" y="1606550"/>
            <a:ext cx="6627813" cy="4152900"/>
          </a:xfrm>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Footer Placeholder 3"/>
          <p:cNvSpPr>
            <a:spLocks noGrp="1"/>
          </p:cNvSpPr>
          <p:nvPr>
            <p:ph type="ftr" sz="quarter" idx="10"/>
          </p:nvPr>
        </p:nvSpPr>
        <p:spPr/>
        <p:txBody>
          <a:bodyPr/>
          <a:lstStyle/>
          <a:p>
            <a:pPr>
              <a:defRPr/>
            </a:pPr>
            <a:r>
              <a:rPr lang="en-US"/>
              <a:t>(c)  Giovanni De Micheli</a:t>
            </a:r>
          </a:p>
        </p:txBody>
      </p:sp>
      <p:sp>
        <p:nvSpPr>
          <p:cNvPr id="42" name="Slide Number Placeholder 4"/>
          <p:cNvSpPr>
            <a:spLocks noGrp="1"/>
          </p:cNvSpPr>
          <p:nvPr>
            <p:ph type="sldNum" sz="quarter" idx="11"/>
          </p:nvPr>
        </p:nvSpPr>
        <p:spPr/>
        <p:txBody>
          <a:bodyPr/>
          <a:lstStyle/>
          <a:p>
            <a:pPr>
              <a:defRPr/>
            </a:pPr>
            <a:fld id="{BBDD321C-A90F-444B-888E-12F72DBF704D}" type="slidenum">
              <a:rPr lang="en-US"/>
              <a:pPr>
                <a:defRPr/>
              </a:pPr>
              <a:t>5</a:t>
            </a:fld>
            <a:endParaRPr lang="en-US"/>
          </a:p>
        </p:txBody>
      </p:sp>
      <p:sp>
        <p:nvSpPr>
          <p:cNvPr id="1487874" name="Rectangle 2"/>
          <p:cNvSpPr>
            <a:spLocks noChangeArrowheads="1"/>
          </p:cNvSpPr>
          <p:nvPr/>
        </p:nvSpPr>
        <p:spPr bwMode="auto">
          <a:xfrm>
            <a:off x="1403350" y="1052513"/>
            <a:ext cx="6192838" cy="5184775"/>
          </a:xfrm>
          <a:prstGeom prst="rect">
            <a:avLst/>
          </a:prstGeom>
          <a:solidFill>
            <a:srgbClr val="00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75" name="Oval 3"/>
          <p:cNvSpPr>
            <a:spLocks noChangeArrowheads="1"/>
          </p:cNvSpPr>
          <p:nvPr/>
        </p:nvSpPr>
        <p:spPr bwMode="auto">
          <a:xfrm>
            <a:off x="1763713" y="1196975"/>
            <a:ext cx="5472112" cy="4824413"/>
          </a:xfrm>
          <a:prstGeom prst="ellipse">
            <a:avLst/>
          </a:prstGeom>
          <a:solidFill>
            <a:schemeClr val="folHlink"/>
          </a:solidFill>
          <a:ln w="9525">
            <a:solidFill>
              <a:schemeClr val="tx1"/>
            </a:solidFill>
            <a:round/>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76" name="Rectangle 4"/>
          <p:cNvSpPr>
            <a:spLocks noChangeArrowheads="1"/>
          </p:cNvSpPr>
          <p:nvPr/>
        </p:nvSpPr>
        <p:spPr bwMode="auto">
          <a:xfrm>
            <a:off x="3492500" y="2060575"/>
            <a:ext cx="1008063" cy="863600"/>
          </a:xfrm>
          <a:prstGeom prst="rect">
            <a:avLst/>
          </a:prstGeom>
          <a:solidFill>
            <a:schemeClr val="bg1"/>
          </a:solidFill>
          <a:ln w="9525">
            <a:solidFill>
              <a:schemeClr val="tx1"/>
            </a:solidFill>
            <a:prstDash val="sysDot"/>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77" name="Rectangle 5"/>
          <p:cNvSpPr>
            <a:spLocks noChangeArrowheads="1"/>
          </p:cNvSpPr>
          <p:nvPr/>
        </p:nvSpPr>
        <p:spPr bwMode="auto">
          <a:xfrm>
            <a:off x="3348038" y="2205038"/>
            <a:ext cx="1008062" cy="863600"/>
          </a:xfrm>
          <a:prstGeom prst="rect">
            <a:avLst/>
          </a:prstGeom>
          <a:solidFill>
            <a:schemeClr val="bg1"/>
          </a:solidFill>
          <a:ln w="9525">
            <a:solidFill>
              <a:schemeClr val="tx1"/>
            </a:solidFill>
            <a:prstDash val="lgDash"/>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78" name="Rectangle 6"/>
          <p:cNvSpPr>
            <a:spLocks noChangeArrowheads="1"/>
          </p:cNvSpPr>
          <p:nvPr/>
        </p:nvSpPr>
        <p:spPr bwMode="auto">
          <a:xfrm>
            <a:off x="2484438" y="2492375"/>
            <a:ext cx="431800" cy="1223963"/>
          </a:xfrm>
          <a:prstGeom prst="rect">
            <a:avLst/>
          </a:prstGeom>
          <a:solidFill>
            <a:schemeClr val="bg1"/>
          </a:solidFill>
          <a:ln w="3175">
            <a:solidFill>
              <a:schemeClr val="tx1"/>
            </a:solidFill>
            <a:prstDash val="sysDot"/>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79" name="Rectangle 7"/>
          <p:cNvSpPr>
            <a:spLocks noChangeArrowheads="1"/>
          </p:cNvSpPr>
          <p:nvPr/>
        </p:nvSpPr>
        <p:spPr bwMode="auto">
          <a:xfrm>
            <a:off x="2339975" y="2636838"/>
            <a:ext cx="431800" cy="1223962"/>
          </a:xfrm>
          <a:prstGeom prst="rect">
            <a:avLst/>
          </a:prstGeom>
          <a:solidFill>
            <a:schemeClr val="bg1"/>
          </a:solidFill>
          <a:ln w="9525">
            <a:solidFill>
              <a:schemeClr val="tx1"/>
            </a:solidFill>
            <a:prstDash val="lgDash"/>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0" name="Rectangle 8"/>
          <p:cNvSpPr>
            <a:spLocks noGrp="1" noChangeArrowheads="1"/>
          </p:cNvSpPr>
          <p:nvPr>
            <p:ph type="title"/>
          </p:nvPr>
        </p:nvSpPr>
        <p:spPr>
          <a:xfrm>
            <a:off x="684213" y="-100013"/>
            <a:ext cx="7772400" cy="1143001"/>
          </a:xfrm>
        </p:spPr>
        <p:txBody>
          <a:bodyPr/>
          <a:lstStyle/>
          <a:p>
            <a:pPr>
              <a:defRPr/>
            </a:pPr>
            <a:r>
              <a:rPr lang="en-US" dirty="0">
                <a:cs typeface="+mj-cs"/>
              </a:rPr>
              <a:t>Embedded systems</a:t>
            </a:r>
          </a:p>
        </p:txBody>
      </p:sp>
      <p:sp>
        <p:nvSpPr>
          <p:cNvPr id="1487881" name="Rectangle 9"/>
          <p:cNvSpPr>
            <a:spLocks noChangeArrowheads="1"/>
          </p:cNvSpPr>
          <p:nvPr/>
        </p:nvSpPr>
        <p:spPr bwMode="auto">
          <a:xfrm>
            <a:off x="3203575" y="2349500"/>
            <a:ext cx="1008063" cy="8636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2" name="Rectangle 10"/>
          <p:cNvSpPr>
            <a:spLocks noChangeArrowheads="1"/>
          </p:cNvSpPr>
          <p:nvPr/>
        </p:nvSpPr>
        <p:spPr bwMode="auto">
          <a:xfrm>
            <a:off x="4716463" y="2349500"/>
            <a:ext cx="1008062" cy="8636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3" name="Rectangle 11"/>
          <p:cNvSpPr>
            <a:spLocks noChangeArrowheads="1"/>
          </p:cNvSpPr>
          <p:nvPr/>
        </p:nvSpPr>
        <p:spPr bwMode="auto">
          <a:xfrm>
            <a:off x="3203575" y="3716338"/>
            <a:ext cx="2519363" cy="1008062"/>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4" name="Rectangle 12"/>
          <p:cNvSpPr>
            <a:spLocks noChangeArrowheads="1"/>
          </p:cNvSpPr>
          <p:nvPr/>
        </p:nvSpPr>
        <p:spPr bwMode="auto">
          <a:xfrm>
            <a:off x="6300788" y="2781300"/>
            <a:ext cx="431800" cy="12239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5" name="Rectangle 13"/>
          <p:cNvSpPr>
            <a:spLocks noChangeArrowheads="1"/>
          </p:cNvSpPr>
          <p:nvPr/>
        </p:nvSpPr>
        <p:spPr bwMode="auto">
          <a:xfrm>
            <a:off x="2197100" y="2781300"/>
            <a:ext cx="431800" cy="1223963"/>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6" name="Line 14"/>
          <p:cNvSpPr>
            <a:spLocks noChangeShapeType="1"/>
          </p:cNvSpPr>
          <p:nvPr/>
        </p:nvSpPr>
        <p:spPr bwMode="auto">
          <a:xfrm>
            <a:off x="2628900" y="3860800"/>
            <a:ext cx="576263"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7" name="Line 15"/>
          <p:cNvSpPr>
            <a:spLocks noChangeShapeType="1"/>
          </p:cNvSpPr>
          <p:nvPr/>
        </p:nvSpPr>
        <p:spPr bwMode="auto">
          <a:xfrm>
            <a:off x="5724525" y="3860800"/>
            <a:ext cx="576263"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8" name="Rectangle 16"/>
          <p:cNvSpPr>
            <a:spLocks noChangeArrowheads="1"/>
          </p:cNvSpPr>
          <p:nvPr/>
        </p:nvSpPr>
        <p:spPr bwMode="auto">
          <a:xfrm>
            <a:off x="6588125" y="2492375"/>
            <a:ext cx="431800" cy="1223963"/>
          </a:xfrm>
          <a:prstGeom prst="rect">
            <a:avLst/>
          </a:prstGeom>
          <a:solidFill>
            <a:schemeClr val="bg1"/>
          </a:solidFill>
          <a:ln w="3175">
            <a:solidFill>
              <a:schemeClr val="tx1"/>
            </a:solidFill>
            <a:prstDash val="sysDot"/>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89" name="Rectangle 17"/>
          <p:cNvSpPr>
            <a:spLocks noChangeArrowheads="1"/>
          </p:cNvSpPr>
          <p:nvPr/>
        </p:nvSpPr>
        <p:spPr bwMode="auto">
          <a:xfrm>
            <a:off x="6443663" y="2636838"/>
            <a:ext cx="431800" cy="1223962"/>
          </a:xfrm>
          <a:prstGeom prst="rect">
            <a:avLst/>
          </a:prstGeom>
          <a:solidFill>
            <a:schemeClr val="bg1"/>
          </a:solidFill>
          <a:ln w="9525">
            <a:solidFill>
              <a:schemeClr val="tx1"/>
            </a:solidFill>
            <a:prstDash val="lgDash"/>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0" name="Rectangle 18"/>
          <p:cNvSpPr>
            <a:spLocks noChangeArrowheads="1"/>
          </p:cNvSpPr>
          <p:nvPr/>
        </p:nvSpPr>
        <p:spPr bwMode="auto">
          <a:xfrm>
            <a:off x="6300788" y="2781300"/>
            <a:ext cx="431800" cy="1223963"/>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1" name="Rectangle 19"/>
          <p:cNvSpPr>
            <a:spLocks noChangeArrowheads="1"/>
          </p:cNvSpPr>
          <p:nvPr/>
        </p:nvSpPr>
        <p:spPr bwMode="auto">
          <a:xfrm>
            <a:off x="5003800" y="2060575"/>
            <a:ext cx="1008063" cy="863600"/>
          </a:xfrm>
          <a:prstGeom prst="rect">
            <a:avLst/>
          </a:prstGeom>
          <a:solidFill>
            <a:schemeClr val="bg1"/>
          </a:solidFill>
          <a:ln w="9525">
            <a:solidFill>
              <a:schemeClr val="tx1"/>
            </a:solidFill>
            <a:prstDash val="sysDot"/>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2" name="Rectangle 20"/>
          <p:cNvSpPr>
            <a:spLocks noChangeArrowheads="1"/>
          </p:cNvSpPr>
          <p:nvPr/>
        </p:nvSpPr>
        <p:spPr bwMode="auto">
          <a:xfrm>
            <a:off x="4859338" y="2205038"/>
            <a:ext cx="1008062" cy="863600"/>
          </a:xfrm>
          <a:prstGeom prst="rect">
            <a:avLst/>
          </a:prstGeom>
          <a:solidFill>
            <a:schemeClr val="bg1"/>
          </a:solidFill>
          <a:ln w="9525">
            <a:solidFill>
              <a:schemeClr val="tx1"/>
            </a:solidFill>
            <a:prstDash val="lgDash"/>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3" name="Rectangle 21"/>
          <p:cNvSpPr>
            <a:spLocks noChangeArrowheads="1"/>
          </p:cNvSpPr>
          <p:nvPr/>
        </p:nvSpPr>
        <p:spPr bwMode="auto">
          <a:xfrm>
            <a:off x="4714875" y="2349500"/>
            <a:ext cx="1008063" cy="8636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4" name="Line 22"/>
          <p:cNvSpPr>
            <a:spLocks noChangeShapeType="1"/>
          </p:cNvSpPr>
          <p:nvPr/>
        </p:nvSpPr>
        <p:spPr bwMode="auto">
          <a:xfrm flipV="1">
            <a:off x="3924300" y="3213100"/>
            <a:ext cx="0" cy="5032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5" name="Line 23"/>
          <p:cNvSpPr>
            <a:spLocks noChangeShapeType="1"/>
          </p:cNvSpPr>
          <p:nvPr/>
        </p:nvSpPr>
        <p:spPr bwMode="auto">
          <a:xfrm flipV="1">
            <a:off x="5435600" y="3213100"/>
            <a:ext cx="0" cy="5032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6" name="Line 24"/>
          <p:cNvSpPr>
            <a:spLocks noChangeShapeType="1"/>
          </p:cNvSpPr>
          <p:nvPr/>
        </p:nvSpPr>
        <p:spPr bwMode="auto">
          <a:xfrm>
            <a:off x="3492500" y="3213100"/>
            <a:ext cx="0" cy="5032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7" name="Line 25"/>
          <p:cNvSpPr>
            <a:spLocks noChangeShapeType="1"/>
          </p:cNvSpPr>
          <p:nvPr/>
        </p:nvSpPr>
        <p:spPr bwMode="auto">
          <a:xfrm>
            <a:off x="4932363" y="3213100"/>
            <a:ext cx="0" cy="5032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8" name="Line 26"/>
          <p:cNvSpPr>
            <a:spLocks noChangeShapeType="1"/>
          </p:cNvSpPr>
          <p:nvPr/>
        </p:nvSpPr>
        <p:spPr bwMode="auto">
          <a:xfrm>
            <a:off x="4211638" y="2636838"/>
            <a:ext cx="504825"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899" name="Line 27"/>
          <p:cNvSpPr>
            <a:spLocks noChangeShapeType="1"/>
          </p:cNvSpPr>
          <p:nvPr/>
        </p:nvSpPr>
        <p:spPr bwMode="auto">
          <a:xfrm flipH="1">
            <a:off x="4211638" y="2852738"/>
            <a:ext cx="504825"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900" name="Line 28"/>
          <p:cNvSpPr>
            <a:spLocks noChangeShapeType="1"/>
          </p:cNvSpPr>
          <p:nvPr/>
        </p:nvSpPr>
        <p:spPr bwMode="auto">
          <a:xfrm>
            <a:off x="1619250" y="3429000"/>
            <a:ext cx="576263"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901" name="Line 29"/>
          <p:cNvSpPr>
            <a:spLocks noChangeShapeType="1"/>
          </p:cNvSpPr>
          <p:nvPr/>
        </p:nvSpPr>
        <p:spPr bwMode="auto">
          <a:xfrm>
            <a:off x="6804025" y="3429000"/>
            <a:ext cx="576263"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902" name="Text Box 30"/>
          <p:cNvSpPr txBox="1">
            <a:spLocks noChangeArrowheads="1"/>
          </p:cNvSpPr>
          <p:nvPr/>
        </p:nvSpPr>
        <p:spPr bwMode="auto">
          <a:xfrm>
            <a:off x="2987675" y="2565400"/>
            <a:ext cx="1511300"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MEMORY</a:t>
            </a:r>
          </a:p>
        </p:txBody>
      </p:sp>
      <p:sp>
        <p:nvSpPr>
          <p:cNvPr id="1487903" name="Text Box 31"/>
          <p:cNvSpPr txBox="1">
            <a:spLocks noChangeArrowheads="1"/>
          </p:cNvSpPr>
          <p:nvPr/>
        </p:nvSpPr>
        <p:spPr bwMode="auto">
          <a:xfrm>
            <a:off x="4500563" y="2565400"/>
            <a:ext cx="1511300"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ISP</a:t>
            </a:r>
          </a:p>
        </p:txBody>
      </p:sp>
      <p:sp>
        <p:nvSpPr>
          <p:cNvPr id="1487904" name="Text Box 32"/>
          <p:cNvSpPr txBox="1">
            <a:spLocks noChangeArrowheads="1"/>
          </p:cNvSpPr>
          <p:nvPr/>
        </p:nvSpPr>
        <p:spPr bwMode="auto">
          <a:xfrm rot="-5400000">
            <a:off x="1650207" y="3183731"/>
            <a:ext cx="1511300"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SENSORS</a:t>
            </a:r>
          </a:p>
        </p:txBody>
      </p:sp>
      <p:sp>
        <p:nvSpPr>
          <p:cNvPr id="1487905" name="Text Box 33"/>
          <p:cNvSpPr txBox="1">
            <a:spLocks noChangeArrowheads="1"/>
          </p:cNvSpPr>
          <p:nvPr/>
        </p:nvSpPr>
        <p:spPr bwMode="auto">
          <a:xfrm rot="-5400000">
            <a:off x="5753894" y="3255169"/>
            <a:ext cx="1511300"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ACTUATORS</a:t>
            </a:r>
          </a:p>
        </p:txBody>
      </p:sp>
      <p:sp>
        <p:nvSpPr>
          <p:cNvPr id="1487906" name="Text Box 34"/>
          <p:cNvSpPr txBox="1">
            <a:spLocks noChangeArrowheads="1"/>
          </p:cNvSpPr>
          <p:nvPr/>
        </p:nvSpPr>
        <p:spPr bwMode="auto">
          <a:xfrm>
            <a:off x="3348038" y="3716338"/>
            <a:ext cx="2232025"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HARDWIRED UNIT</a:t>
            </a:r>
          </a:p>
        </p:txBody>
      </p:sp>
      <p:sp>
        <p:nvSpPr>
          <p:cNvPr id="1487907" name="Text Box 35"/>
          <p:cNvSpPr txBox="1">
            <a:spLocks noChangeArrowheads="1"/>
          </p:cNvSpPr>
          <p:nvPr/>
        </p:nvSpPr>
        <p:spPr bwMode="auto">
          <a:xfrm>
            <a:off x="3348038" y="3997325"/>
            <a:ext cx="2230437"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lgn="l">
              <a:spcBef>
                <a:spcPct val="50000"/>
              </a:spcBef>
              <a:defRPr/>
            </a:pPr>
            <a:r>
              <a:rPr lang="en-US" sz="1200">
                <a:solidFill>
                  <a:schemeClr val="tx2"/>
                </a:solidFill>
                <a:latin typeface="Arial" charset="0"/>
                <a:cs typeface="+mn-cs"/>
              </a:rPr>
              <a:t>Application-specific logic</a:t>
            </a:r>
          </a:p>
        </p:txBody>
      </p:sp>
      <p:sp>
        <p:nvSpPr>
          <p:cNvPr id="1487908" name="Text Box 36"/>
          <p:cNvSpPr txBox="1">
            <a:spLocks noChangeArrowheads="1"/>
          </p:cNvSpPr>
          <p:nvPr/>
        </p:nvSpPr>
        <p:spPr bwMode="auto">
          <a:xfrm>
            <a:off x="3348038" y="4221163"/>
            <a:ext cx="1873250"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lgn="l">
              <a:spcBef>
                <a:spcPct val="50000"/>
              </a:spcBef>
              <a:defRPr/>
            </a:pPr>
            <a:r>
              <a:rPr lang="en-US" sz="1200">
                <a:solidFill>
                  <a:schemeClr val="tx2"/>
                </a:solidFill>
                <a:latin typeface="Arial" charset="0"/>
                <a:cs typeface="+mn-cs"/>
              </a:rPr>
              <a:t>Timers</a:t>
            </a:r>
          </a:p>
        </p:txBody>
      </p:sp>
      <p:sp>
        <p:nvSpPr>
          <p:cNvPr id="1487909" name="Rectangle 37"/>
          <p:cNvSpPr>
            <a:spLocks noChangeArrowheads="1"/>
          </p:cNvSpPr>
          <p:nvPr/>
        </p:nvSpPr>
        <p:spPr bwMode="auto">
          <a:xfrm>
            <a:off x="3348038" y="4435475"/>
            <a:ext cx="1809750"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spAutoFit/>
          </a:bodyPr>
          <a:lstStyle/>
          <a:p>
            <a:pPr algn="l">
              <a:spcBef>
                <a:spcPct val="50000"/>
              </a:spcBef>
              <a:defRPr/>
            </a:pPr>
            <a:r>
              <a:rPr lang="en-US" sz="1200">
                <a:solidFill>
                  <a:schemeClr val="tx2"/>
                </a:solidFill>
                <a:latin typeface="Arial" charset="0"/>
                <a:cs typeface="+mn-cs"/>
              </a:rPr>
              <a:t>A/D and D/A conversion</a:t>
            </a:r>
          </a:p>
        </p:txBody>
      </p:sp>
      <p:sp>
        <p:nvSpPr>
          <p:cNvPr id="1487910" name="Line 38"/>
          <p:cNvSpPr>
            <a:spLocks noChangeShapeType="1"/>
          </p:cNvSpPr>
          <p:nvPr/>
        </p:nvSpPr>
        <p:spPr bwMode="auto">
          <a:xfrm>
            <a:off x="3203575" y="4005263"/>
            <a:ext cx="25209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487911" name="Rectangle 39"/>
          <p:cNvSpPr>
            <a:spLocks noChangeArrowheads="1"/>
          </p:cNvSpPr>
          <p:nvPr/>
        </p:nvSpPr>
        <p:spPr bwMode="auto">
          <a:xfrm>
            <a:off x="1547813" y="5876925"/>
            <a:ext cx="1284287" cy="2905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spAutoFit/>
          </a:bodyPr>
          <a:lstStyle/>
          <a:p>
            <a:pPr>
              <a:spcBef>
                <a:spcPct val="50000"/>
              </a:spcBef>
              <a:defRPr/>
            </a:pPr>
            <a:r>
              <a:rPr lang="en-US" sz="1300">
                <a:solidFill>
                  <a:schemeClr val="bg2"/>
                </a:solidFill>
                <a:latin typeface="Arial" charset="0"/>
                <a:cs typeface="+mn-cs"/>
              </a:rPr>
              <a:t>ENVIROMENT</a:t>
            </a:r>
          </a:p>
        </p:txBody>
      </p:sp>
      <p:sp>
        <p:nvSpPr>
          <p:cNvPr id="1487912" name="Rectangle 40"/>
          <p:cNvSpPr>
            <a:spLocks noChangeArrowheads="1"/>
          </p:cNvSpPr>
          <p:nvPr/>
        </p:nvSpPr>
        <p:spPr bwMode="auto">
          <a:xfrm>
            <a:off x="3924300" y="1268413"/>
            <a:ext cx="1223963" cy="4889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300">
                <a:solidFill>
                  <a:schemeClr val="tx2"/>
                </a:solidFill>
                <a:latin typeface="Arial" charset="0"/>
                <a:cs typeface="+mn-cs"/>
              </a:rPr>
              <a:t>EMBEDDED SYSTEM</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D5A4C85E-6213-9743-8952-6C3D2A144CC2}" type="slidenum">
              <a:rPr lang="en-US"/>
              <a:pPr>
                <a:defRPr/>
              </a:pPr>
              <a:t>50</a:t>
            </a:fld>
            <a:endParaRPr lang="en-US"/>
          </a:p>
        </p:txBody>
      </p:sp>
      <p:sp>
        <p:nvSpPr>
          <p:cNvPr id="1391618" name="Rectangle 2"/>
          <p:cNvSpPr>
            <a:spLocks noGrp="1" noChangeArrowheads="1"/>
          </p:cNvSpPr>
          <p:nvPr>
            <p:ph type="title"/>
          </p:nvPr>
        </p:nvSpPr>
        <p:spPr/>
        <p:txBody>
          <a:bodyPr/>
          <a:lstStyle/>
          <a:p>
            <a:pPr>
              <a:defRPr/>
            </a:pPr>
            <a:r>
              <a:rPr lang="en-US">
                <a:cs typeface="+mj-cs"/>
              </a:rPr>
              <a:t>Dataflow graphs</a:t>
            </a:r>
          </a:p>
        </p:txBody>
      </p:sp>
      <p:sp>
        <p:nvSpPr>
          <p:cNvPr id="1391619" name="Rectangle 3"/>
          <p:cNvSpPr>
            <a:spLocks noGrp="1" noChangeArrowheads="1"/>
          </p:cNvSpPr>
          <p:nvPr>
            <p:ph type="body" idx="1"/>
          </p:nvPr>
        </p:nvSpPr>
        <p:spPr>
          <a:xfrm>
            <a:off x="252413" y="1187450"/>
            <a:ext cx="8458200" cy="4251325"/>
          </a:xfrm>
        </p:spPr>
        <p:txBody>
          <a:bodyPr/>
          <a:lstStyle/>
          <a:p>
            <a:pPr>
              <a:defRPr/>
            </a:pPr>
            <a:r>
              <a:rPr lang="en-US">
                <a:cs typeface="+mn-cs"/>
              </a:rPr>
              <a:t>Behavioral views of architectural models</a:t>
            </a:r>
          </a:p>
          <a:p>
            <a:pPr>
              <a:lnSpc>
                <a:spcPct val="120000"/>
              </a:lnSpc>
              <a:defRPr/>
            </a:pPr>
            <a:r>
              <a:rPr lang="en-US">
                <a:cs typeface="+mn-cs"/>
              </a:rPr>
              <a:t>Useful to represent data-paths</a:t>
            </a:r>
          </a:p>
          <a:p>
            <a:pPr>
              <a:defRPr/>
            </a:pPr>
            <a:r>
              <a:rPr lang="en-US">
                <a:cs typeface="+mn-cs"/>
              </a:rPr>
              <a:t>Graph:</a:t>
            </a:r>
          </a:p>
          <a:p>
            <a:pPr lvl="1">
              <a:defRPr/>
            </a:pPr>
            <a:r>
              <a:rPr lang="en-US"/>
              <a:t>Vertices = operations</a:t>
            </a:r>
          </a:p>
          <a:p>
            <a:pPr lvl="1">
              <a:defRPr/>
            </a:pPr>
            <a:r>
              <a:rPr lang="en-US"/>
              <a:t>Edges = dependencies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AAA29FEE-4A03-A946-B269-434943035DD2}" type="slidenum">
              <a:rPr lang="en-US"/>
              <a:pPr>
                <a:defRPr/>
              </a:pPr>
              <a:t>51</a:t>
            </a:fld>
            <a:endParaRPr lang="en-US"/>
          </a:p>
        </p:txBody>
      </p:sp>
      <p:sp>
        <p:nvSpPr>
          <p:cNvPr id="1501186" name="Rectangle 2"/>
          <p:cNvSpPr>
            <a:spLocks noGrp="1" noChangeArrowheads="1"/>
          </p:cNvSpPr>
          <p:nvPr>
            <p:ph type="title"/>
          </p:nvPr>
        </p:nvSpPr>
        <p:spPr>
          <a:xfrm>
            <a:off x="711200" y="0"/>
            <a:ext cx="7772400" cy="965200"/>
          </a:xfrm>
        </p:spPr>
        <p:txBody>
          <a:bodyPr/>
          <a:lstStyle/>
          <a:p>
            <a:pPr>
              <a:defRPr/>
            </a:pPr>
            <a:r>
              <a:rPr lang="en-US">
                <a:cs typeface="+mj-cs"/>
              </a:rPr>
              <a:t>Example</a:t>
            </a:r>
            <a:br>
              <a:rPr lang="en-US">
                <a:cs typeface="+mj-cs"/>
              </a:rPr>
            </a:br>
            <a:r>
              <a:rPr lang="en-US">
                <a:cs typeface="+mj-cs"/>
              </a:rPr>
              <a:t>Differential equation solver -- loop body</a:t>
            </a:r>
          </a:p>
        </p:txBody>
      </p:sp>
      <p:sp>
        <p:nvSpPr>
          <p:cNvPr id="1501187" name="Rectangle 3"/>
          <p:cNvSpPr>
            <a:spLocks noGrp="1" noChangeArrowheads="1"/>
          </p:cNvSpPr>
          <p:nvPr>
            <p:ph type="body" idx="1"/>
          </p:nvPr>
        </p:nvSpPr>
        <p:spPr>
          <a:xfrm>
            <a:off x="1692275" y="1844675"/>
            <a:ext cx="6192838" cy="4043363"/>
          </a:xfrm>
        </p:spPr>
        <p:txBody>
          <a:bodyPr/>
          <a:lstStyle/>
          <a:p>
            <a:pPr marL="342900" indent="-342900">
              <a:lnSpc>
                <a:spcPct val="90000"/>
              </a:lnSpc>
              <a:buClr>
                <a:schemeClr val="tx1"/>
              </a:buClr>
              <a:buFont typeface="Monotype Sorts" charset="0"/>
              <a:buNone/>
              <a:defRPr/>
            </a:pPr>
            <a:r>
              <a:rPr lang="en-US" sz="2000">
                <a:cs typeface="+mn-cs"/>
              </a:rPr>
              <a:t>diffeq {</a:t>
            </a:r>
          </a:p>
          <a:p>
            <a:pPr marL="742950" lvl="1" indent="-285750">
              <a:lnSpc>
                <a:spcPct val="90000"/>
              </a:lnSpc>
              <a:buClr>
                <a:schemeClr val="tx1"/>
              </a:buClr>
              <a:buFont typeface="Monotype Sorts" charset="0"/>
              <a:buNone/>
              <a:defRPr/>
            </a:pPr>
            <a:r>
              <a:rPr lang="en-US" sz="1800"/>
              <a:t>read ( </a:t>
            </a:r>
            <a:r>
              <a:rPr lang="en-US" sz="1800" i="1"/>
              <a:t>x, y, u, dx, a )</a:t>
            </a:r>
            <a:r>
              <a:rPr lang="en-US" sz="1800"/>
              <a:t> ;</a:t>
            </a:r>
          </a:p>
          <a:p>
            <a:pPr marL="742950" lvl="1" indent="-285750">
              <a:lnSpc>
                <a:spcPct val="90000"/>
              </a:lnSpc>
              <a:buClr>
                <a:schemeClr val="tx1"/>
              </a:buClr>
              <a:buFont typeface="Monotype Sorts" charset="0"/>
              <a:buNone/>
              <a:defRPr/>
            </a:pPr>
            <a:r>
              <a:rPr lang="en-US" sz="1800" b="0"/>
              <a:t>repeat {</a:t>
            </a:r>
          </a:p>
          <a:p>
            <a:pPr marL="1143000" lvl="2">
              <a:lnSpc>
                <a:spcPct val="80000"/>
              </a:lnSpc>
              <a:buFont typeface="Monotype Sorts" charset="0"/>
              <a:buNone/>
              <a:defRPr/>
            </a:pPr>
            <a:r>
              <a:rPr lang="en-US" sz="1600" i="1">
                <a:solidFill>
                  <a:schemeClr val="bg2"/>
                </a:solidFill>
              </a:rPr>
              <a:t>xl = x + dx;</a:t>
            </a:r>
          </a:p>
          <a:p>
            <a:pPr marL="1143000" lvl="2">
              <a:lnSpc>
                <a:spcPct val="80000"/>
              </a:lnSpc>
              <a:buFont typeface="Monotype Sorts" charset="0"/>
              <a:buNone/>
              <a:defRPr/>
            </a:pPr>
            <a:r>
              <a:rPr lang="en-US" sz="1600" i="1">
                <a:solidFill>
                  <a:schemeClr val="bg2"/>
                </a:solidFill>
              </a:rPr>
              <a:t>ul = u – ( 3 </a:t>
            </a:r>
            <a:r>
              <a:rPr lang="en-US" sz="1600" b="0" baseline="18000">
                <a:solidFill>
                  <a:schemeClr val="bg2"/>
                </a:solidFill>
              </a:rPr>
              <a:t>.</a:t>
            </a:r>
            <a:r>
              <a:rPr lang="en-US" sz="1600" i="1">
                <a:solidFill>
                  <a:schemeClr val="bg2"/>
                </a:solidFill>
              </a:rPr>
              <a:t> x </a:t>
            </a:r>
            <a:r>
              <a:rPr lang="en-US" sz="1600" b="0" baseline="18000">
                <a:solidFill>
                  <a:schemeClr val="bg2"/>
                </a:solidFill>
              </a:rPr>
              <a:t>.</a:t>
            </a:r>
            <a:r>
              <a:rPr lang="en-US" sz="1600" i="1">
                <a:solidFill>
                  <a:schemeClr val="bg2"/>
                </a:solidFill>
              </a:rPr>
              <a:t> u </a:t>
            </a:r>
            <a:r>
              <a:rPr lang="en-US" sz="1600" b="0" baseline="18000">
                <a:solidFill>
                  <a:schemeClr val="bg2"/>
                </a:solidFill>
              </a:rPr>
              <a:t>.</a:t>
            </a:r>
            <a:r>
              <a:rPr lang="en-US" sz="1600" i="1">
                <a:solidFill>
                  <a:schemeClr val="bg2"/>
                </a:solidFill>
              </a:rPr>
              <a:t> dx ) – ( 3 </a:t>
            </a:r>
            <a:r>
              <a:rPr lang="en-US" sz="1600" b="0" baseline="18000">
                <a:solidFill>
                  <a:schemeClr val="bg2"/>
                </a:solidFill>
              </a:rPr>
              <a:t>.</a:t>
            </a:r>
            <a:r>
              <a:rPr lang="en-US" sz="1600" i="1">
                <a:solidFill>
                  <a:schemeClr val="bg2"/>
                </a:solidFill>
              </a:rPr>
              <a:t> y </a:t>
            </a:r>
            <a:r>
              <a:rPr lang="en-US" sz="1600" b="0" baseline="18000">
                <a:solidFill>
                  <a:schemeClr val="bg2"/>
                </a:solidFill>
              </a:rPr>
              <a:t>.</a:t>
            </a:r>
            <a:r>
              <a:rPr lang="en-US" sz="1600" i="1">
                <a:solidFill>
                  <a:schemeClr val="bg2"/>
                </a:solidFill>
              </a:rPr>
              <a:t> dx ) ;</a:t>
            </a:r>
          </a:p>
          <a:p>
            <a:pPr marL="1143000" lvl="2">
              <a:lnSpc>
                <a:spcPct val="80000"/>
              </a:lnSpc>
              <a:buFont typeface="Monotype Sorts" charset="0"/>
              <a:buNone/>
              <a:defRPr/>
            </a:pPr>
            <a:r>
              <a:rPr lang="en-US" sz="1600" i="1">
                <a:solidFill>
                  <a:schemeClr val="bg2"/>
                </a:solidFill>
              </a:rPr>
              <a:t>yl = y + u </a:t>
            </a:r>
            <a:r>
              <a:rPr lang="en-US" sz="1600" b="0" baseline="18000">
                <a:solidFill>
                  <a:schemeClr val="bg2"/>
                </a:solidFill>
              </a:rPr>
              <a:t>.</a:t>
            </a:r>
            <a:r>
              <a:rPr lang="en-US" sz="1600" i="1">
                <a:solidFill>
                  <a:schemeClr val="bg2"/>
                </a:solidFill>
              </a:rPr>
              <a:t> dx ;</a:t>
            </a:r>
          </a:p>
          <a:p>
            <a:pPr marL="1143000" lvl="2">
              <a:lnSpc>
                <a:spcPct val="80000"/>
              </a:lnSpc>
              <a:buFont typeface="Monotype Sorts" charset="0"/>
              <a:buNone/>
              <a:defRPr/>
            </a:pPr>
            <a:r>
              <a:rPr lang="en-US" sz="1600" i="1">
                <a:solidFill>
                  <a:schemeClr val="bg2"/>
                </a:solidFill>
              </a:rPr>
              <a:t>c = x &lt; a ;</a:t>
            </a:r>
          </a:p>
          <a:p>
            <a:pPr marL="1143000" lvl="2">
              <a:lnSpc>
                <a:spcPct val="80000"/>
              </a:lnSpc>
              <a:buFont typeface="Monotype Sorts" charset="0"/>
              <a:buNone/>
              <a:defRPr/>
            </a:pPr>
            <a:r>
              <a:rPr lang="en-US" sz="1600" i="1"/>
              <a:t>x = xl; u = ul; y = yl ;</a:t>
            </a:r>
          </a:p>
          <a:p>
            <a:pPr marL="742950" lvl="1" indent="-285750">
              <a:lnSpc>
                <a:spcPct val="90000"/>
              </a:lnSpc>
              <a:buClr>
                <a:schemeClr val="tx1"/>
              </a:buClr>
              <a:buFont typeface="Monotype Sorts" charset="0"/>
              <a:buNone/>
              <a:defRPr/>
            </a:pPr>
            <a:r>
              <a:rPr lang="en-US" sz="1800" b="0"/>
              <a:t>until </a:t>
            </a:r>
            <a:r>
              <a:rPr lang="en-US" sz="1800"/>
              <a:t>( c );</a:t>
            </a:r>
          </a:p>
          <a:p>
            <a:pPr marL="342900" indent="-342900">
              <a:lnSpc>
                <a:spcPct val="90000"/>
              </a:lnSpc>
              <a:buClr>
                <a:schemeClr val="tx1"/>
              </a:buClr>
              <a:buFont typeface="Monotype Sorts" charset="0"/>
              <a:buNone/>
              <a:defRPr/>
            </a:pPr>
            <a:r>
              <a:rPr lang="en-US" sz="2000">
                <a:cs typeface="+mn-cs"/>
              </a:rPr>
              <a:t>write ( </a:t>
            </a:r>
            <a:r>
              <a:rPr lang="en-US" sz="2000" i="1">
                <a:cs typeface="+mn-cs"/>
              </a:rPr>
              <a:t>y</a:t>
            </a:r>
            <a:r>
              <a:rPr lang="en-US" sz="2000">
                <a:cs typeface="+mn-cs"/>
              </a:rPr>
              <a:t> )</a:t>
            </a:r>
          </a:p>
          <a:p>
            <a:pPr marL="342900" indent="-342900">
              <a:lnSpc>
                <a:spcPct val="90000"/>
              </a:lnSpc>
              <a:buClr>
                <a:schemeClr val="tx1"/>
              </a:buClr>
              <a:buFont typeface="Monotype Sorts" charset="0"/>
              <a:buNone/>
              <a:defRPr/>
            </a:pPr>
            <a:r>
              <a:rPr lang="en-US" sz="2000">
                <a:cs typeface="+mn-cs"/>
              </a:rPr>
              <a:t>}</a:t>
            </a:r>
          </a:p>
          <a:p>
            <a:pPr marL="1143000" lvl="2">
              <a:lnSpc>
                <a:spcPct val="80000"/>
              </a:lnSpc>
              <a:defRPr/>
            </a:pPr>
            <a:endParaRPr lang="en-US" sz="1600" i="1"/>
          </a:p>
          <a:p>
            <a:pPr marL="1143000" lvl="2">
              <a:lnSpc>
                <a:spcPct val="80000"/>
              </a:lnSpc>
              <a:defRPr/>
            </a:pPr>
            <a:endParaRPr lang="en-US" sz="1600" i="1"/>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Footer Placeholder 3"/>
          <p:cNvSpPr>
            <a:spLocks noGrp="1"/>
          </p:cNvSpPr>
          <p:nvPr>
            <p:ph type="ftr" sz="quarter" idx="10"/>
          </p:nvPr>
        </p:nvSpPr>
        <p:spPr/>
        <p:txBody>
          <a:bodyPr/>
          <a:lstStyle/>
          <a:p>
            <a:pPr>
              <a:defRPr/>
            </a:pPr>
            <a:r>
              <a:rPr lang="en-US"/>
              <a:t>(c)  Giovanni De Micheli</a:t>
            </a:r>
          </a:p>
        </p:txBody>
      </p:sp>
      <p:sp>
        <p:nvSpPr>
          <p:cNvPr id="97" name="Slide Number Placeholder 4"/>
          <p:cNvSpPr>
            <a:spLocks noGrp="1"/>
          </p:cNvSpPr>
          <p:nvPr>
            <p:ph type="sldNum" sz="quarter" idx="11"/>
          </p:nvPr>
        </p:nvSpPr>
        <p:spPr/>
        <p:txBody>
          <a:bodyPr/>
          <a:lstStyle/>
          <a:p>
            <a:pPr>
              <a:defRPr/>
            </a:pPr>
            <a:fld id="{399C91DB-C516-7B4E-9F2A-1FC3450C35ED}" type="slidenum">
              <a:rPr lang="en-US"/>
              <a:pPr>
                <a:defRPr/>
              </a:pPr>
              <a:t>52</a:t>
            </a:fld>
            <a:endParaRPr lang="en-US"/>
          </a:p>
        </p:txBody>
      </p:sp>
      <p:sp>
        <p:nvSpPr>
          <p:cNvPr id="1393666" name="Rectangle 2"/>
          <p:cNvSpPr>
            <a:spLocks noGrp="1" noChangeArrowheads="1"/>
          </p:cNvSpPr>
          <p:nvPr>
            <p:ph type="title"/>
          </p:nvPr>
        </p:nvSpPr>
        <p:spPr>
          <a:xfrm>
            <a:off x="684213" y="196850"/>
            <a:ext cx="7772400" cy="838200"/>
          </a:xfrm>
        </p:spPr>
        <p:txBody>
          <a:bodyPr/>
          <a:lstStyle/>
          <a:p>
            <a:pPr>
              <a:defRPr/>
            </a:pPr>
            <a:r>
              <a:rPr lang="en-US">
                <a:cs typeface="+mj-cs"/>
              </a:rPr>
              <a:t>Example</a:t>
            </a:r>
          </a:p>
        </p:txBody>
      </p:sp>
      <p:grpSp>
        <p:nvGrpSpPr>
          <p:cNvPr id="107524" name="Group 3"/>
          <p:cNvGrpSpPr>
            <a:grpSpLocks/>
          </p:cNvGrpSpPr>
          <p:nvPr/>
        </p:nvGrpSpPr>
        <p:grpSpPr bwMode="auto">
          <a:xfrm>
            <a:off x="7380288" y="3141663"/>
            <a:ext cx="609600" cy="609600"/>
            <a:chOff x="1200" y="1392"/>
            <a:chExt cx="384" cy="384"/>
          </a:xfrm>
        </p:grpSpPr>
        <p:sp>
          <p:nvSpPr>
            <p:cNvPr id="1393668" name="Oval 4"/>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69" name="Text Box 5"/>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&lt;</a:t>
              </a:r>
            </a:p>
          </p:txBody>
        </p:sp>
      </p:grpSp>
      <p:grpSp>
        <p:nvGrpSpPr>
          <p:cNvPr id="107525" name="Group 6"/>
          <p:cNvGrpSpPr>
            <a:grpSpLocks/>
          </p:cNvGrpSpPr>
          <p:nvPr/>
        </p:nvGrpSpPr>
        <p:grpSpPr bwMode="auto">
          <a:xfrm>
            <a:off x="1258888" y="1557338"/>
            <a:ext cx="649287" cy="898525"/>
            <a:chOff x="793" y="1071"/>
            <a:chExt cx="409" cy="566"/>
          </a:xfrm>
        </p:grpSpPr>
        <p:grpSp>
          <p:nvGrpSpPr>
            <p:cNvPr id="107610" name="Group 7"/>
            <p:cNvGrpSpPr>
              <a:grpSpLocks/>
            </p:cNvGrpSpPr>
            <p:nvPr/>
          </p:nvGrpSpPr>
          <p:grpSpPr bwMode="auto">
            <a:xfrm>
              <a:off x="794" y="1253"/>
              <a:ext cx="384" cy="384"/>
              <a:chOff x="1200" y="2448"/>
              <a:chExt cx="384" cy="384"/>
            </a:xfrm>
          </p:grpSpPr>
          <p:sp>
            <p:nvSpPr>
              <p:cNvPr id="1393672" name="Oval 8"/>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73" name="Text Box 9"/>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674" name="Line 10"/>
            <p:cNvSpPr>
              <a:spLocks noChangeShapeType="1"/>
            </p:cNvSpPr>
            <p:nvPr/>
          </p:nvSpPr>
          <p:spPr bwMode="auto">
            <a:xfrm>
              <a:off x="793" y="1071"/>
              <a:ext cx="92"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75" name="Line 11"/>
            <p:cNvSpPr>
              <a:spLocks noChangeShapeType="1"/>
            </p:cNvSpPr>
            <p:nvPr/>
          </p:nvSpPr>
          <p:spPr bwMode="auto">
            <a:xfrm flipH="1">
              <a:off x="1111" y="1071"/>
              <a:ext cx="91"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107526" name="Group 12"/>
          <p:cNvGrpSpPr>
            <a:grpSpLocks/>
          </p:cNvGrpSpPr>
          <p:nvPr/>
        </p:nvGrpSpPr>
        <p:grpSpPr bwMode="auto">
          <a:xfrm>
            <a:off x="2193925" y="1557338"/>
            <a:ext cx="649288" cy="898525"/>
            <a:chOff x="1382" y="1071"/>
            <a:chExt cx="409" cy="566"/>
          </a:xfrm>
        </p:grpSpPr>
        <p:grpSp>
          <p:nvGrpSpPr>
            <p:cNvPr id="107605" name="Group 13"/>
            <p:cNvGrpSpPr>
              <a:grpSpLocks/>
            </p:cNvGrpSpPr>
            <p:nvPr/>
          </p:nvGrpSpPr>
          <p:grpSpPr bwMode="auto">
            <a:xfrm>
              <a:off x="1383" y="1253"/>
              <a:ext cx="384" cy="384"/>
              <a:chOff x="1200" y="2448"/>
              <a:chExt cx="384" cy="384"/>
            </a:xfrm>
          </p:grpSpPr>
          <p:sp>
            <p:nvSpPr>
              <p:cNvPr id="1393678" name="Oval 14"/>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79" name="Text Box 15"/>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680" name="Line 16"/>
            <p:cNvSpPr>
              <a:spLocks noChangeShapeType="1"/>
            </p:cNvSpPr>
            <p:nvPr/>
          </p:nvSpPr>
          <p:spPr bwMode="auto">
            <a:xfrm>
              <a:off x="1382" y="1071"/>
              <a:ext cx="92"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81" name="Line 17"/>
            <p:cNvSpPr>
              <a:spLocks noChangeShapeType="1"/>
            </p:cNvSpPr>
            <p:nvPr/>
          </p:nvSpPr>
          <p:spPr bwMode="auto">
            <a:xfrm flipH="1">
              <a:off x="1700" y="1071"/>
              <a:ext cx="91"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107527" name="Group 18"/>
          <p:cNvGrpSpPr>
            <a:grpSpLocks/>
          </p:cNvGrpSpPr>
          <p:nvPr/>
        </p:nvGrpSpPr>
        <p:grpSpPr bwMode="auto">
          <a:xfrm>
            <a:off x="5940425" y="1557338"/>
            <a:ext cx="649288" cy="898525"/>
            <a:chOff x="3470" y="1117"/>
            <a:chExt cx="409" cy="566"/>
          </a:xfrm>
        </p:grpSpPr>
        <p:grpSp>
          <p:nvGrpSpPr>
            <p:cNvPr id="107600" name="Group 19"/>
            <p:cNvGrpSpPr>
              <a:grpSpLocks/>
            </p:cNvGrpSpPr>
            <p:nvPr/>
          </p:nvGrpSpPr>
          <p:grpSpPr bwMode="auto">
            <a:xfrm>
              <a:off x="3471" y="1299"/>
              <a:ext cx="384" cy="384"/>
              <a:chOff x="1200" y="2448"/>
              <a:chExt cx="384" cy="384"/>
            </a:xfrm>
          </p:grpSpPr>
          <p:sp>
            <p:nvSpPr>
              <p:cNvPr id="1393684" name="Oval 20"/>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85" name="Text Box 21"/>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686" name="Line 22"/>
            <p:cNvSpPr>
              <a:spLocks noChangeShapeType="1"/>
            </p:cNvSpPr>
            <p:nvPr/>
          </p:nvSpPr>
          <p:spPr bwMode="auto">
            <a:xfrm>
              <a:off x="3470" y="1117"/>
              <a:ext cx="92"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87" name="Line 23"/>
            <p:cNvSpPr>
              <a:spLocks noChangeShapeType="1"/>
            </p:cNvSpPr>
            <p:nvPr/>
          </p:nvSpPr>
          <p:spPr bwMode="auto">
            <a:xfrm flipH="1">
              <a:off x="3788" y="1117"/>
              <a:ext cx="91"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107528" name="Group 24"/>
          <p:cNvGrpSpPr>
            <a:grpSpLocks/>
          </p:cNvGrpSpPr>
          <p:nvPr/>
        </p:nvGrpSpPr>
        <p:grpSpPr bwMode="auto">
          <a:xfrm>
            <a:off x="3851275" y="1557338"/>
            <a:ext cx="649288" cy="898525"/>
            <a:chOff x="1382" y="1071"/>
            <a:chExt cx="409" cy="566"/>
          </a:xfrm>
        </p:grpSpPr>
        <p:grpSp>
          <p:nvGrpSpPr>
            <p:cNvPr id="107595" name="Group 25"/>
            <p:cNvGrpSpPr>
              <a:grpSpLocks/>
            </p:cNvGrpSpPr>
            <p:nvPr/>
          </p:nvGrpSpPr>
          <p:grpSpPr bwMode="auto">
            <a:xfrm>
              <a:off x="1383" y="1253"/>
              <a:ext cx="384" cy="384"/>
              <a:chOff x="1200" y="2448"/>
              <a:chExt cx="384" cy="384"/>
            </a:xfrm>
          </p:grpSpPr>
          <p:sp>
            <p:nvSpPr>
              <p:cNvPr id="1393690" name="Oval 26"/>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91" name="Text Box 27"/>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692" name="Line 28"/>
            <p:cNvSpPr>
              <a:spLocks noChangeShapeType="1"/>
            </p:cNvSpPr>
            <p:nvPr/>
          </p:nvSpPr>
          <p:spPr bwMode="auto">
            <a:xfrm>
              <a:off x="1382" y="1071"/>
              <a:ext cx="92"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93" name="Line 29"/>
            <p:cNvSpPr>
              <a:spLocks noChangeShapeType="1"/>
            </p:cNvSpPr>
            <p:nvPr/>
          </p:nvSpPr>
          <p:spPr bwMode="auto">
            <a:xfrm flipH="1">
              <a:off x="1700" y="1071"/>
              <a:ext cx="91"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107529" name="Group 30"/>
          <p:cNvGrpSpPr>
            <a:grpSpLocks/>
          </p:cNvGrpSpPr>
          <p:nvPr/>
        </p:nvGrpSpPr>
        <p:grpSpPr bwMode="auto">
          <a:xfrm>
            <a:off x="7308850" y="1557338"/>
            <a:ext cx="649288" cy="898525"/>
            <a:chOff x="4467" y="1706"/>
            <a:chExt cx="409" cy="566"/>
          </a:xfrm>
        </p:grpSpPr>
        <p:grpSp>
          <p:nvGrpSpPr>
            <p:cNvPr id="107590" name="Group 31"/>
            <p:cNvGrpSpPr>
              <a:grpSpLocks/>
            </p:cNvGrpSpPr>
            <p:nvPr/>
          </p:nvGrpSpPr>
          <p:grpSpPr bwMode="auto">
            <a:xfrm>
              <a:off x="4468" y="1888"/>
              <a:ext cx="384" cy="384"/>
              <a:chOff x="1200" y="1392"/>
              <a:chExt cx="384" cy="384"/>
            </a:xfrm>
          </p:grpSpPr>
          <p:sp>
            <p:nvSpPr>
              <p:cNvPr id="1393696" name="Oval 3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97" name="Text Box 33"/>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698" name="Line 34"/>
            <p:cNvSpPr>
              <a:spLocks noChangeShapeType="1"/>
            </p:cNvSpPr>
            <p:nvPr/>
          </p:nvSpPr>
          <p:spPr bwMode="auto">
            <a:xfrm>
              <a:off x="4467" y="1706"/>
              <a:ext cx="92"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699" name="Line 35"/>
            <p:cNvSpPr>
              <a:spLocks noChangeShapeType="1"/>
            </p:cNvSpPr>
            <p:nvPr/>
          </p:nvSpPr>
          <p:spPr bwMode="auto">
            <a:xfrm flipH="1">
              <a:off x="4785" y="1706"/>
              <a:ext cx="91" cy="22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grpSp>
        <p:nvGrpSpPr>
          <p:cNvPr id="107530" name="Group 36"/>
          <p:cNvGrpSpPr>
            <a:grpSpLocks/>
          </p:cNvGrpSpPr>
          <p:nvPr/>
        </p:nvGrpSpPr>
        <p:grpSpPr bwMode="auto">
          <a:xfrm>
            <a:off x="1693863" y="3143250"/>
            <a:ext cx="609600" cy="609600"/>
            <a:chOff x="1200" y="2448"/>
            <a:chExt cx="384" cy="384"/>
          </a:xfrm>
        </p:grpSpPr>
        <p:sp>
          <p:nvSpPr>
            <p:cNvPr id="1393701" name="Oval 37"/>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02" name="Text Box 38"/>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703" name="Line 39"/>
          <p:cNvSpPr>
            <a:spLocks noChangeShapeType="1"/>
          </p:cNvSpPr>
          <p:nvPr/>
        </p:nvSpPr>
        <p:spPr bwMode="auto">
          <a:xfrm>
            <a:off x="1619250" y="2420938"/>
            <a:ext cx="219075" cy="79375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04" name="Line 40"/>
          <p:cNvSpPr>
            <a:spLocks noChangeShapeType="1"/>
          </p:cNvSpPr>
          <p:nvPr/>
        </p:nvSpPr>
        <p:spPr bwMode="auto">
          <a:xfrm flipH="1">
            <a:off x="2197100" y="2420938"/>
            <a:ext cx="358775" cy="79375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07533" name="Group 41"/>
          <p:cNvGrpSpPr>
            <a:grpSpLocks/>
          </p:cNvGrpSpPr>
          <p:nvPr/>
        </p:nvGrpSpPr>
        <p:grpSpPr bwMode="auto">
          <a:xfrm>
            <a:off x="3852863" y="3143250"/>
            <a:ext cx="609600" cy="609600"/>
            <a:chOff x="1200" y="2448"/>
            <a:chExt cx="384" cy="384"/>
          </a:xfrm>
        </p:grpSpPr>
        <p:sp>
          <p:nvSpPr>
            <p:cNvPr id="1393706" name="Oval 42"/>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07" name="Text Box 43"/>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708" name="Line 44"/>
          <p:cNvSpPr>
            <a:spLocks noChangeShapeType="1"/>
          </p:cNvSpPr>
          <p:nvPr/>
        </p:nvSpPr>
        <p:spPr bwMode="auto">
          <a:xfrm>
            <a:off x="4140200" y="2492375"/>
            <a:ext cx="1588" cy="64928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09" name="Line 45"/>
          <p:cNvSpPr>
            <a:spLocks noChangeShapeType="1"/>
          </p:cNvSpPr>
          <p:nvPr/>
        </p:nvSpPr>
        <p:spPr bwMode="auto">
          <a:xfrm flipH="1">
            <a:off x="4284663" y="2854325"/>
            <a:ext cx="215900" cy="2873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07536" name="Group 46"/>
          <p:cNvGrpSpPr>
            <a:grpSpLocks/>
          </p:cNvGrpSpPr>
          <p:nvPr/>
        </p:nvGrpSpPr>
        <p:grpSpPr bwMode="auto">
          <a:xfrm>
            <a:off x="5942013" y="3143250"/>
            <a:ext cx="609600" cy="609600"/>
            <a:chOff x="1200" y="1392"/>
            <a:chExt cx="384" cy="384"/>
          </a:xfrm>
        </p:grpSpPr>
        <p:sp>
          <p:nvSpPr>
            <p:cNvPr id="1393711" name="Oval 47"/>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12" name="Text Box 48"/>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3713" name="Line 49"/>
          <p:cNvSpPr>
            <a:spLocks noChangeShapeType="1"/>
          </p:cNvSpPr>
          <p:nvPr/>
        </p:nvSpPr>
        <p:spPr bwMode="auto">
          <a:xfrm>
            <a:off x="5940425" y="2854325"/>
            <a:ext cx="215900" cy="2873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14" name="Line 50"/>
          <p:cNvSpPr>
            <a:spLocks noChangeShapeType="1"/>
          </p:cNvSpPr>
          <p:nvPr/>
        </p:nvSpPr>
        <p:spPr bwMode="auto">
          <a:xfrm flipH="1">
            <a:off x="6300788" y="2492375"/>
            <a:ext cx="0" cy="64928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07539" name="Group 51"/>
          <p:cNvGrpSpPr>
            <a:grpSpLocks/>
          </p:cNvGrpSpPr>
          <p:nvPr/>
        </p:nvGrpSpPr>
        <p:grpSpPr bwMode="auto">
          <a:xfrm>
            <a:off x="2916238" y="5157788"/>
            <a:ext cx="609600" cy="609600"/>
            <a:chOff x="1200" y="1392"/>
            <a:chExt cx="384" cy="384"/>
          </a:xfrm>
        </p:grpSpPr>
        <p:sp>
          <p:nvSpPr>
            <p:cNvPr id="1393716" name="Oval 5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17" name="Text Box 53"/>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a:t>
              </a:r>
            </a:p>
          </p:txBody>
        </p:sp>
      </p:grpSp>
      <p:sp>
        <p:nvSpPr>
          <p:cNvPr id="1393718" name="Line 54"/>
          <p:cNvSpPr>
            <a:spLocks noChangeShapeType="1"/>
          </p:cNvSpPr>
          <p:nvPr/>
        </p:nvSpPr>
        <p:spPr bwMode="auto">
          <a:xfrm>
            <a:off x="2268538" y="4868863"/>
            <a:ext cx="863600" cy="28733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19" name="Line 55"/>
          <p:cNvSpPr>
            <a:spLocks noChangeShapeType="1"/>
          </p:cNvSpPr>
          <p:nvPr/>
        </p:nvSpPr>
        <p:spPr bwMode="auto">
          <a:xfrm flipH="1">
            <a:off x="3419475" y="3789363"/>
            <a:ext cx="720725" cy="143986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07542" name="Group 56"/>
          <p:cNvGrpSpPr>
            <a:grpSpLocks/>
          </p:cNvGrpSpPr>
          <p:nvPr/>
        </p:nvGrpSpPr>
        <p:grpSpPr bwMode="auto">
          <a:xfrm>
            <a:off x="1692275" y="4365625"/>
            <a:ext cx="609600" cy="609600"/>
            <a:chOff x="1200" y="1392"/>
            <a:chExt cx="384" cy="384"/>
          </a:xfrm>
        </p:grpSpPr>
        <p:sp>
          <p:nvSpPr>
            <p:cNvPr id="1393721" name="Oval 57"/>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2" name="Text Box 58"/>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a:t>
              </a:r>
            </a:p>
          </p:txBody>
        </p:sp>
      </p:grpSp>
      <p:sp>
        <p:nvSpPr>
          <p:cNvPr id="1393723" name="Line 59"/>
          <p:cNvSpPr>
            <a:spLocks noChangeShapeType="1"/>
          </p:cNvSpPr>
          <p:nvPr/>
        </p:nvSpPr>
        <p:spPr bwMode="auto">
          <a:xfrm>
            <a:off x="1692275" y="4076700"/>
            <a:ext cx="215900" cy="28892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4" name="Line 60"/>
          <p:cNvSpPr>
            <a:spLocks noChangeShapeType="1"/>
          </p:cNvSpPr>
          <p:nvPr/>
        </p:nvSpPr>
        <p:spPr bwMode="auto">
          <a:xfrm flipH="1">
            <a:off x="2051050" y="3716338"/>
            <a:ext cx="0" cy="64928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5" name="Line 61"/>
          <p:cNvSpPr>
            <a:spLocks noChangeShapeType="1"/>
          </p:cNvSpPr>
          <p:nvPr/>
        </p:nvSpPr>
        <p:spPr bwMode="auto">
          <a:xfrm flipH="1">
            <a:off x="7667625" y="2492375"/>
            <a:ext cx="0" cy="64928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6" name="Line 62"/>
          <p:cNvSpPr>
            <a:spLocks noChangeShapeType="1"/>
          </p:cNvSpPr>
          <p:nvPr/>
        </p:nvSpPr>
        <p:spPr bwMode="auto">
          <a:xfrm flipH="1">
            <a:off x="7812088" y="2852738"/>
            <a:ext cx="215900" cy="28892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7" name="Line 63"/>
          <p:cNvSpPr>
            <a:spLocks noChangeShapeType="1"/>
          </p:cNvSpPr>
          <p:nvPr/>
        </p:nvSpPr>
        <p:spPr bwMode="auto">
          <a:xfrm flipH="1">
            <a:off x="7380288" y="2492375"/>
            <a:ext cx="212725" cy="36036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8" name="Line 64"/>
          <p:cNvSpPr>
            <a:spLocks noChangeShapeType="1"/>
          </p:cNvSpPr>
          <p:nvPr/>
        </p:nvSpPr>
        <p:spPr bwMode="auto">
          <a:xfrm>
            <a:off x="3276600" y="5803900"/>
            <a:ext cx="0" cy="35877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29" name="Text Box 65"/>
          <p:cNvSpPr txBox="1">
            <a:spLocks noChangeArrowheads="1"/>
          </p:cNvSpPr>
          <p:nvPr/>
        </p:nvSpPr>
        <p:spPr bwMode="auto">
          <a:xfrm>
            <a:off x="1042988" y="126841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3</a:t>
            </a:r>
          </a:p>
        </p:txBody>
      </p:sp>
      <p:sp>
        <p:nvSpPr>
          <p:cNvPr id="1393730" name="Text Box 66"/>
          <p:cNvSpPr txBox="1">
            <a:spLocks noChangeArrowheads="1"/>
          </p:cNvSpPr>
          <p:nvPr/>
        </p:nvSpPr>
        <p:spPr bwMode="auto">
          <a:xfrm>
            <a:off x="1692275" y="126841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x</a:t>
            </a:r>
          </a:p>
        </p:txBody>
      </p:sp>
      <p:sp>
        <p:nvSpPr>
          <p:cNvPr id="1393731" name="Text Box 67"/>
          <p:cNvSpPr txBox="1">
            <a:spLocks noChangeArrowheads="1"/>
          </p:cNvSpPr>
          <p:nvPr/>
        </p:nvSpPr>
        <p:spPr bwMode="auto">
          <a:xfrm>
            <a:off x="1979613" y="126841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u</a:t>
            </a:r>
          </a:p>
        </p:txBody>
      </p:sp>
      <p:sp>
        <p:nvSpPr>
          <p:cNvPr id="1393732" name="Text Box 68"/>
          <p:cNvSpPr txBox="1">
            <a:spLocks noChangeArrowheads="1"/>
          </p:cNvSpPr>
          <p:nvPr/>
        </p:nvSpPr>
        <p:spPr bwMode="auto">
          <a:xfrm>
            <a:off x="2627313" y="1268413"/>
            <a:ext cx="504825"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dx</a:t>
            </a:r>
          </a:p>
        </p:txBody>
      </p:sp>
      <p:sp>
        <p:nvSpPr>
          <p:cNvPr id="1393733" name="Text Box 69"/>
          <p:cNvSpPr txBox="1">
            <a:spLocks noChangeArrowheads="1"/>
          </p:cNvSpPr>
          <p:nvPr/>
        </p:nvSpPr>
        <p:spPr bwMode="auto">
          <a:xfrm>
            <a:off x="3635375" y="126841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3</a:t>
            </a:r>
          </a:p>
        </p:txBody>
      </p:sp>
      <p:sp>
        <p:nvSpPr>
          <p:cNvPr id="1393734" name="Text Box 70"/>
          <p:cNvSpPr txBox="1">
            <a:spLocks noChangeArrowheads="1"/>
          </p:cNvSpPr>
          <p:nvPr/>
        </p:nvSpPr>
        <p:spPr bwMode="auto">
          <a:xfrm>
            <a:off x="4284663" y="126841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y</a:t>
            </a:r>
          </a:p>
        </p:txBody>
      </p:sp>
      <p:sp>
        <p:nvSpPr>
          <p:cNvPr id="1393735" name="Text Box 71"/>
          <p:cNvSpPr txBox="1">
            <a:spLocks noChangeArrowheads="1"/>
          </p:cNvSpPr>
          <p:nvPr/>
        </p:nvSpPr>
        <p:spPr bwMode="auto">
          <a:xfrm>
            <a:off x="5724525" y="126841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u</a:t>
            </a:r>
          </a:p>
        </p:txBody>
      </p:sp>
      <p:sp>
        <p:nvSpPr>
          <p:cNvPr id="1393736" name="Text Box 72"/>
          <p:cNvSpPr txBox="1">
            <a:spLocks noChangeArrowheads="1"/>
          </p:cNvSpPr>
          <p:nvPr/>
        </p:nvSpPr>
        <p:spPr bwMode="auto">
          <a:xfrm>
            <a:off x="6300788" y="1268413"/>
            <a:ext cx="504825"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dx</a:t>
            </a:r>
          </a:p>
        </p:txBody>
      </p:sp>
      <p:sp>
        <p:nvSpPr>
          <p:cNvPr id="1393737" name="Text Box 73"/>
          <p:cNvSpPr txBox="1">
            <a:spLocks noChangeArrowheads="1"/>
          </p:cNvSpPr>
          <p:nvPr/>
        </p:nvSpPr>
        <p:spPr bwMode="auto">
          <a:xfrm>
            <a:off x="7092950" y="126841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x</a:t>
            </a:r>
          </a:p>
        </p:txBody>
      </p:sp>
      <p:sp>
        <p:nvSpPr>
          <p:cNvPr id="1393738" name="Text Box 74"/>
          <p:cNvSpPr txBox="1">
            <a:spLocks noChangeArrowheads="1"/>
          </p:cNvSpPr>
          <p:nvPr/>
        </p:nvSpPr>
        <p:spPr bwMode="auto">
          <a:xfrm>
            <a:off x="7667625" y="1268413"/>
            <a:ext cx="504825"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dx</a:t>
            </a:r>
          </a:p>
        </p:txBody>
      </p:sp>
      <p:sp>
        <p:nvSpPr>
          <p:cNvPr id="1393739" name="Text Box 75"/>
          <p:cNvSpPr txBox="1">
            <a:spLocks noChangeArrowheads="1"/>
          </p:cNvSpPr>
          <p:nvPr/>
        </p:nvSpPr>
        <p:spPr bwMode="auto">
          <a:xfrm>
            <a:off x="4284663" y="2565400"/>
            <a:ext cx="504825"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dx</a:t>
            </a:r>
          </a:p>
        </p:txBody>
      </p:sp>
      <p:sp>
        <p:nvSpPr>
          <p:cNvPr id="1393740" name="Text Box 76"/>
          <p:cNvSpPr txBox="1">
            <a:spLocks noChangeArrowheads="1"/>
          </p:cNvSpPr>
          <p:nvPr/>
        </p:nvSpPr>
        <p:spPr bwMode="auto">
          <a:xfrm>
            <a:off x="5724525" y="2565400"/>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y</a:t>
            </a:r>
          </a:p>
        </p:txBody>
      </p:sp>
      <p:sp>
        <p:nvSpPr>
          <p:cNvPr id="1393741" name="Text Box 77"/>
          <p:cNvSpPr txBox="1">
            <a:spLocks noChangeArrowheads="1"/>
          </p:cNvSpPr>
          <p:nvPr/>
        </p:nvSpPr>
        <p:spPr bwMode="auto">
          <a:xfrm>
            <a:off x="1476375" y="378936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u</a:t>
            </a:r>
          </a:p>
        </p:txBody>
      </p:sp>
      <p:sp>
        <p:nvSpPr>
          <p:cNvPr id="1393742" name="Text Box 78"/>
          <p:cNvSpPr txBox="1">
            <a:spLocks noChangeArrowheads="1"/>
          </p:cNvSpPr>
          <p:nvPr/>
        </p:nvSpPr>
        <p:spPr bwMode="auto">
          <a:xfrm>
            <a:off x="3059113" y="6092825"/>
            <a:ext cx="503237"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u1</a:t>
            </a:r>
          </a:p>
        </p:txBody>
      </p:sp>
      <p:sp>
        <p:nvSpPr>
          <p:cNvPr id="1393743" name="Text Box 79"/>
          <p:cNvSpPr txBox="1">
            <a:spLocks noChangeArrowheads="1"/>
          </p:cNvSpPr>
          <p:nvPr/>
        </p:nvSpPr>
        <p:spPr bwMode="auto">
          <a:xfrm>
            <a:off x="6948488" y="2708275"/>
            <a:ext cx="503237"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x1</a:t>
            </a:r>
          </a:p>
        </p:txBody>
      </p:sp>
      <p:sp>
        <p:nvSpPr>
          <p:cNvPr id="1393744" name="Text Box 80"/>
          <p:cNvSpPr txBox="1">
            <a:spLocks noChangeArrowheads="1"/>
          </p:cNvSpPr>
          <p:nvPr/>
        </p:nvSpPr>
        <p:spPr bwMode="auto">
          <a:xfrm>
            <a:off x="6084888" y="4076700"/>
            <a:ext cx="503237"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y1</a:t>
            </a:r>
          </a:p>
        </p:txBody>
      </p:sp>
      <p:sp>
        <p:nvSpPr>
          <p:cNvPr id="1393745" name="Line 81"/>
          <p:cNvSpPr>
            <a:spLocks noChangeShapeType="1"/>
          </p:cNvSpPr>
          <p:nvPr/>
        </p:nvSpPr>
        <p:spPr bwMode="auto">
          <a:xfrm>
            <a:off x="6300788" y="3789363"/>
            <a:ext cx="0" cy="35877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46" name="Line 82"/>
          <p:cNvSpPr>
            <a:spLocks noChangeShapeType="1"/>
          </p:cNvSpPr>
          <p:nvPr/>
        </p:nvSpPr>
        <p:spPr bwMode="auto">
          <a:xfrm>
            <a:off x="7740650" y="3789363"/>
            <a:ext cx="0" cy="35877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3747" name="Text Box 83"/>
          <p:cNvSpPr txBox="1">
            <a:spLocks noChangeArrowheads="1"/>
          </p:cNvSpPr>
          <p:nvPr/>
        </p:nvSpPr>
        <p:spPr bwMode="auto">
          <a:xfrm>
            <a:off x="7524750" y="4076700"/>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c</a:t>
            </a:r>
          </a:p>
        </p:txBody>
      </p:sp>
      <p:sp>
        <p:nvSpPr>
          <p:cNvPr id="1393748" name="Text Box 84"/>
          <p:cNvSpPr txBox="1">
            <a:spLocks noChangeArrowheads="1"/>
          </p:cNvSpPr>
          <p:nvPr/>
        </p:nvSpPr>
        <p:spPr bwMode="auto">
          <a:xfrm>
            <a:off x="7885113" y="2565400"/>
            <a:ext cx="360362"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a</a:t>
            </a:r>
          </a:p>
        </p:txBody>
      </p:sp>
      <p:sp>
        <p:nvSpPr>
          <p:cNvPr id="1393749" name="Text Box 85"/>
          <p:cNvSpPr txBox="1">
            <a:spLocks noChangeArrowheads="1"/>
          </p:cNvSpPr>
          <p:nvPr/>
        </p:nvSpPr>
        <p:spPr bwMode="auto">
          <a:xfrm>
            <a:off x="2124075" y="4076700"/>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4</a:t>
            </a:r>
          </a:p>
        </p:txBody>
      </p:sp>
      <p:sp>
        <p:nvSpPr>
          <p:cNvPr id="1393750" name="Text Box 86"/>
          <p:cNvSpPr txBox="1">
            <a:spLocks noChangeArrowheads="1"/>
          </p:cNvSpPr>
          <p:nvPr/>
        </p:nvSpPr>
        <p:spPr bwMode="auto">
          <a:xfrm>
            <a:off x="3492500" y="5013325"/>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5</a:t>
            </a:r>
          </a:p>
        </p:txBody>
      </p:sp>
      <p:sp>
        <p:nvSpPr>
          <p:cNvPr id="1393751" name="Text Box 87"/>
          <p:cNvSpPr txBox="1">
            <a:spLocks noChangeArrowheads="1"/>
          </p:cNvSpPr>
          <p:nvPr/>
        </p:nvSpPr>
        <p:spPr bwMode="auto">
          <a:xfrm>
            <a:off x="2195513" y="2997200"/>
            <a:ext cx="360362"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3</a:t>
            </a:r>
          </a:p>
        </p:txBody>
      </p:sp>
      <p:sp>
        <p:nvSpPr>
          <p:cNvPr id="1393752" name="Text Box 88"/>
          <p:cNvSpPr txBox="1">
            <a:spLocks noChangeArrowheads="1"/>
          </p:cNvSpPr>
          <p:nvPr/>
        </p:nvSpPr>
        <p:spPr bwMode="auto">
          <a:xfrm>
            <a:off x="4356100" y="3068638"/>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7</a:t>
            </a:r>
          </a:p>
        </p:txBody>
      </p:sp>
      <p:sp>
        <p:nvSpPr>
          <p:cNvPr id="1393753" name="Text Box 89"/>
          <p:cNvSpPr txBox="1">
            <a:spLocks noChangeArrowheads="1"/>
          </p:cNvSpPr>
          <p:nvPr/>
        </p:nvSpPr>
        <p:spPr bwMode="auto">
          <a:xfrm>
            <a:off x="6300788" y="2924175"/>
            <a:ext cx="360362"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9</a:t>
            </a:r>
          </a:p>
        </p:txBody>
      </p:sp>
      <p:sp>
        <p:nvSpPr>
          <p:cNvPr id="1393754" name="Text Box 90"/>
          <p:cNvSpPr txBox="1">
            <a:spLocks noChangeArrowheads="1"/>
          </p:cNvSpPr>
          <p:nvPr/>
        </p:nvSpPr>
        <p:spPr bwMode="auto">
          <a:xfrm>
            <a:off x="1763713" y="1773238"/>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a:t>
            </a:r>
          </a:p>
        </p:txBody>
      </p:sp>
      <p:sp>
        <p:nvSpPr>
          <p:cNvPr id="1393755" name="Text Box 91"/>
          <p:cNvSpPr txBox="1">
            <a:spLocks noChangeArrowheads="1"/>
          </p:cNvSpPr>
          <p:nvPr/>
        </p:nvSpPr>
        <p:spPr bwMode="auto">
          <a:xfrm>
            <a:off x="2700338" y="1773238"/>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2</a:t>
            </a:r>
          </a:p>
        </p:txBody>
      </p:sp>
      <p:sp>
        <p:nvSpPr>
          <p:cNvPr id="1393756" name="Text Box 92"/>
          <p:cNvSpPr txBox="1">
            <a:spLocks noChangeArrowheads="1"/>
          </p:cNvSpPr>
          <p:nvPr/>
        </p:nvSpPr>
        <p:spPr bwMode="auto">
          <a:xfrm>
            <a:off x="4356100" y="1773238"/>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6</a:t>
            </a:r>
          </a:p>
        </p:txBody>
      </p:sp>
      <p:sp>
        <p:nvSpPr>
          <p:cNvPr id="1393757" name="Text Box 93"/>
          <p:cNvSpPr txBox="1">
            <a:spLocks noChangeArrowheads="1"/>
          </p:cNvSpPr>
          <p:nvPr/>
        </p:nvSpPr>
        <p:spPr bwMode="auto">
          <a:xfrm>
            <a:off x="6443663" y="1773238"/>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8</a:t>
            </a:r>
          </a:p>
        </p:txBody>
      </p:sp>
      <p:sp>
        <p:nvSpPr>
          <p:cNvPr id="1393758" name="Text Box 94"/>
          <p:cNvSpPr txBox="1">
            <a:spLocks noChangeArrowheads="1"/>
          </p:cNvSpPr>
          <p:nvPr/>
        </p:nvSpPr>
        <p:spPr bwMode="auto">
          <a:xfrm>
            <a:off x="7740650" y="1700213"/>
            <a:ext cx="503238"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10</a:t>
            </a:r>
          </a:p>
        </p:txBody>
      </p:sp>
      <p:sp>
        <p:nvSpPr>
          <p:cNvPr id="1393759" name="Text Box 95"/>
          <p:cNvSpPr txBox="1">
            <a:spLocks noChangeArrowheads="1"/>
          </p:cNvSpPr>
          <p:nvPr/>
        </p:nvSpPr>
        <p:spPr bwMode="auto">
          <a:xfrm>
            <a:off x="7812088" y="2997200"/>
            <a:ext cx="503237"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11</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B5D077A2-9987-7842-B9DA-03CC01AB1EF6}" type="slidenum">
              <a:rPr lang="en-US"/>
              <a:pPr>
                <a:defRPr/>
              </a:pPr>
              <a:t>53</a:t>
            </a:fld>
            <a:endParaRPr lang="en-US"/>
          </a:p>
        </p:txBody>
      </p:sp>
      <p:sp>
        <p:nvSpPr>
          <p:cNvPr id="1394690" name="Rectangle 2"/>
          <p:cNvSpPr>
            <a:spLocks noGrp="1" noChangeArrowheads="1"/>
          </p:cNvSpPr>
          <p:nvPr>
            <p:ph type="title"/>
          </p:nvPr>
        </p:nvSpPr>
        <p:spPr/>
        <p:txBody>
          <a:bodyPr/>
          <a:lstStyle/>
          <a:p>
            <a:pPr>
              <a:defRPr/>
            </a:pPr>
            <a:r>
              <a:rPr lang="en-US">
                <a:cs typeface="+mj-cs"/>
              </a:rPr>
              <a:t>Sequencing graphs</a:t>
            </a:r>
          </a:p>
        </p:txBody>
      </p:sp>
      <p:sp>
        <p:nvSpPr>
          <p:cNvPr id="1394691" name="Rectangle 3"/>
          <p:cNvSpPr>
            <a:spLocks noGrp="1" noChangeArrowheads="1"/>
          </p:cNvSpPr>
          <p:nvPr>
            <p:ph type="body" idx="1"/>
          </p:nvPr>
        </p:nvSpPr>
        <p:spPr>
          <a:xfrm>
            <a:off x="369888" y="1171575"/>
            <a:ext cx="8045450" cy="5332413"/>
          </a:xfrm>
        </p:spPr>
        <p:txBody>
          <a:bodyPr/>
          <a:lstStyle/>
          <a:p>
            <a:pPr marL="342900" indent="-342900">
              <a:lnSpc>
                <a:spcPct val="115000"/>
              </a:lnSpc>
              <a:defRPr/>
            </a:pPr>
            <a:r>
              <a:rPr lang="en-US" sz="2400">
                <a:cs typeface="+mn-cs"/>
              </a:rPr>
              <a:t> </a:t>
            </a:r>
            <a:r>
              <a:rPr lang="en-US">
                <a:cs typeface="+mn-cs"/>
              </a:rPr>
              <a:t>Behavioral views of architectural models</a:t>
            </a:r>
          </a:p>
          <a:p>
            <a:pPr marL="342900" indent="-342900">
              <a:lnSpc>
                <a:spcPct val="115000"/>
              </a:lnSpc>
              <a:defRPr/>
            </a:pPr>
            <a:r>
              <a:rPr lang="en-US">
                <a:cs typeface="+mn-cs"/>
              </a:rPr>
              <a:t> Useful to represent data-path and control</a:t>
            </a:r>
          </a:p>
          <a:p>
            <a:pPr marL="342900" indent="-342900">
              <a:lnSpc>
                <a:spcPct val="115000"/>
              </a:lnSpc>
              <a:defRPr/>
            </a:pPr>
            <a:r>
              <a:rPr lang="en-US">
                <a:cs typeface="+mn-cs"/>
              </a:rPr>
              <a:t> Extended dataflow graphs:</a:t>
            </a:r>
          </a:p>
          <a:p>
            <a:pPr marL="742950" lvl="1" indent="-285750">
              <a:lnSpc>
                <a:spcPct val="100000"/>
              </a:lnSpc>
              <a:defRPr/>
            </a:pPr>
            <a:r>
              <a:rPr lang="en-US"/>
              <a:t>Operation serialization</a:t>
            </a:r>
          </a:p>
          <a:p>
            <a:pPr marL="742950" lvl="1" indent="-285750">
              <a:lnSpc>
                <a:spcPct val="100000"/>
              </a:lnSpc>
              <a:defRPr/>
            </a:pPr>
            <a:r>
              <a:rPr lang="en-US"/>
              <a:t>Hierarchy</a:t>
            </a:r>
          </a:p>
          <a:p>
            <a:pPr marL="742950" lvl="1" indent="-285750">
              <a:lnSpc>
                <a:spcPct val="100000"/>
              </a:lnSpc>
              <a:defRPr/>
            </a:pPr>
            <a:r>
              <a:rPr lang="en-US"/>
              <a:t>Control-flow commands:</a:t>
            </a:r>
          </a:p>
          <a:p>
            <a:pPr marL="1143000" lvl="2">
              <a:lnSpc>
                <a:spcPct val="80000"/>
              </a:lnSpc>
              <a:defRPr/>
            </a:pPr>
            <a:r>
              <a:rPr lang="en-US" sz="1800"/>
              <a:t> </a:t>
            </a:r>
            <a:r>
              <a:rPr lang="en-US"/>
              <a:t>Branching and iteration.</a:t>
            </a:r>
          </a:p>
          <a:p>
            <a:pPr marL="342900" indent="-342900">
              <a:lnSpc>
                <a:spcPct val="115000"/>
              </a:lnSpc>
              <a:defRPr/>
            </a:pPr>
            <a:r>
              <a:rPr lang="en-US">
                <a:cs typeface="+mn-cs"/>
              </a:rPr>
              <a:t>Polar graphs: </a:t>
            </a:r>
          </a:p>
          <a:p>
            <a:pPr marL="742950" lvl="1" indent="-285750">
              <a:lnSpc>
                <a:spcPct val="100000"/>
              </a:lnSpc>
              <a:defRPr/>
            </a:pPr>
            <a:r>
              <a:rPr lang="en-US"/>
              <a:t>Source and sink</a:t>
            </a:r>
            <a:endParaRPr lang="en-US" sz="2000"/>
          </a:p>
          <a:p>
            <a:pPr marL="342900" indent="-342900">
              <a:lnSpc>
                <a:spcPct val="115000"/>
              </a:lnSpc>
              <a:defRPr/>
            </a:pPr>
            <a:endParaRPr lang="en-US" sz="2400">
              <a:cs typeface="+mn-cs"/>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ooter Placeholder 3"/>
          <p:cNvSpPr>
            <a:spLocks noGrp="1"/>
          </p:cNvSpPr>
          <p:nvPr>
            <p:ph type="ftr" sz="quarter" idx="10"/>
          </p:nvPr>
        </p:nvSpPr>
        <p:spPr/>
        <p:txBody>
          <a:bodyPr/>
          <a:lstStyle/>
          <a:p>
            <a:pPr>
              <a:defRPr/>
            </a:pPr>
            <a:r>
              <a:rPr lang="en-US"/>
              <a:t>(c)  Giovanni De Micheli</a:t>
            </a:r>
          </a:p>
        </p:txBody>
      </p:sp>
      <p:sp>
        <p:nvSpPr>
          <p:cNvPr id="71" name="Slide Number Placeholder 4"/>
          <p:cNvSpPr>
            <a:spLocks noGrp="1"/>
          </p:cNvSpPr>
          <p:nvPr>
            <p:ph type="sldNum" sz="quarter" idx="11"/>
          </p:nvPr>
        </p:nvSpPr>
        <p:spPr/>
        <p:txBody>
          <a:bodyPr/>
          <a:lstStyle/>
          <a:p>
            <a:pPr>
              <a:defRPr/>
            </a:pPr>
            <a:fld id="{4ECD0F54-5110-0548-882B-EB6D28C4BD08}" type="slidenum">
              <a:rPr lang="en-US"/>
              <a:pPr>
                <a:defRPr/>
              </a:pPr>
              <a:t>54</a:t>
            </a:fld>
            <a:endParaRPr lang="en-US"/>
          </a:p>
        </p:txBody>
      </p:sp>
      <p:sp>
        <p:nvSpPr>
          <p:cNvPr id="1395714" name="Rectangle 2"/>
          <p:cNvSpPr>
            <a:spLocks noGrp="1" noChangeArrowheads="1"/>
          </p:cNvSpPr>
          <p:nvPr>
            <p:ph type="title"/>
          </p:nvPr>
        </p:nvSpPr>
        <p:spPr>
          <a:xfrm>
            <a:off x="806450" y="0"/>
            <a:ext cx="7772400" cy="904875"/>
          </a:xfrm>
        </p:spPr>
        <p:txBody>
          <a:bodyPr/>
          <a:lstStyle/>
          <a:p>
            <a:pPr>
              <a:defRPr/>
            </a:pPr>
            <a:r>
              <a:rPr lang="en-US">
                <a:cs typeface="+mj-cs"/>
              </a:rPr>
              <a:t>Example</a:t>
            </a:r>
            <a:endParaRPr lang="en-US" sz="2800">
              <a:cs typeface="+mj-cs"/>
            </a:endParaRPr>
          </a:p>
        </p:txBody>
      </p:sp>
      <p:grpSp>
        <p:nvGrpSpPr>
          <p:cNvPr id="111620" name="Group 3"/>
          <p:cNvGrpSpPr>
            <a:grpSpLocks/>
          </p:cNvGrpSpPr>
          <p:nvPr/>
        </p:nvGrpSpPr>
        <p:grpSpPr bwMode="auto">
          <a:xfrm>
            <a:off x="7596188" y="3370263"/>
            <a:ext cx="609600" cy="609600"/>
            <a:chOff x="1200" y="1392"/>
            <a:chExt cx="384" cy="384"/>
          </a:xfrm>
        </p:grpSpPr>
        <p:sp>
          <p:nvSpPr>
            <p:cNvPr id="1395716" name="Oval 4"/>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17" name="Text Box 5"/>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&lt;</a:t>
              </a:r>
            </a:p>
          </p:txBody>
        </p:sp>
      </p:grpSp>
      <p:sp>
        <p:nvSpPr>
          <p:cNvPr id="1395718" name="Oval 6"/>
          <p:cNvSpPr>
            <a:spLocks noChangeArrowheads="1"/>
          </p:cNvSpPr>
          <p:nvPr/>
        </p:nvSpPr>
        <p:spPr bwMode="auto">
          <a:xfrm>
            <a:off x="1476375" y="2147888"/>
            <a:ext cx="609600" cy="6096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19" name="Text Box 7"/>
          <p:cNvSpPr txBox="1">
            <a:spLocks noChangeArrowheads="1"/>
          </p:cNvSpPr>
          <p:nvPr/>
        </p:nvSpPr>
        <p:spPr bwMode="auto">
          <a:xfrm>
            <a:off x="1552575" y="2300288"/>
            <a:ext cx="457200" cy="4270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nvGrpSpPr>
          <p:cNvPr id="111623" name="Group 8"/>
          <p:cNvGrpSpPr>
            <a:grpSpLocks/>
          </p:cNvGrpSpPr>
          <p:nvPr/>
        </p:nvGrpSpPr>
        <p:grpSpPr bwMode="auto">
          <a:xfrm>
            <a:off x="2411413" y="2147888"/>
            <a:ext cx="609600" cy="609600"/>
            <a:chOff x="1200" y="2448"/>
            <a:chExt cx="384" cy="384"/>
          </a:xfrm>
        </p:grpSpPr>
        <p:sp>
          <p:nvSpPr>
            <p:cNvPr id="1395721" name="Oval 9"/>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22" name="Text Box 10"/>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1624" name="Group 11"/>
          <p:cNvGrpSpPr>
            <a:grpSpLocks/>
          </p:cNvGrpSpPr>
          <p:nvPr/>
        </p:nvGrpSpPr>
        <p:grpSpPr bwMode="auto">
          <a:xfrm>
            <a:off x="6157913" y="2147888"/>
            <a:ext cx="609600" cy="609600"/>
            <a:chOff x="1200" y="2448"/>
            <a:chExt cx="384" cy="384"/>
          </a:xfrm>
        </p:grpSpPr>
        <p:sp>
          <p:nvSpPr>
            <p:cNvPr id="1395724" name="Oval 12"/>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25" name="Text Box 13"/>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1625" name="Group 14"/>
          <p:cNvGrpSpPr>
            <a:grpSpLocks/>
          </p:cNvGrpSpPr>
          <p:nvPr/>
        </p:nvGrpSpPr>
        <p:grpSpPr bwMode="auto">
          <a:xfrm>
            <a:off x="4068763" y="2147888"/>
            <a:ext cx="609600" cy="609600"/>
            <a:chOff x="1200" y="2448"/>
            <a:chExt cx="384" cy="384"/>
          </a:xfrm>
        </p:grpSpPr>
        <p:sp>
          <p:nvSpPr>
            <p:cNvPr id="1395727" name="Oval 15"/>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28" name="Text Box 16"/>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1626" name="Group 17"/>
          <p:cNvGrpSpPr>
            <a:grpSpLocks/>
          </p:cNvGrpSpPr>
          <p:nvPr/>
        </p:nvGrpSpPr>
        <p:grpSpPr bwMode="auto">
          <a:xfrm>
            <a:off x="7526338" y="2147888"/>
            <a:ext cx="609600" cy="609600"/>
            <a:chOff x="1200" y="1392"/>
            <a:chExt cx="384" cy="384"/>
          </a:xfrm>
        </p:grpSpPr>
        <p:sp>
          <p:nvSpPr>
            <p:cNvPr id="1395730" name="Oval 18"/>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31" name="Text Box 19"/>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1627" name="Group 20"/>
          <p:cNvGrpSpPr>
            <a:grpSpLocks/>
          </p:cNvGrpSpPr>
          <p:nvPr/>
        </p:nvGrpSpPr>
        <p:grpSpPr bwMode="auto">
          <a:xfrm>
            <a:off x="1909763" y="3371850"/>
            <a:ext cx="609600" cy="609600"/>
            <a:chOff x="1200" y="2448"/>
            <a:chExt cx="384" cy="384"/>
          </a:xfrm>
        </p:grpSpPr>
        <p:sp>
          <p:nvSpPr>
            <p:cNvPr id="1395733" name="Oval 21"/>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34" name="Text Box 22"/>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5735" name="Line 23"/>
          <p:cNvSpPr>
            <a:spLocks noChangeShapeType="1"/>
          </p:cNvSpPr>
          <p:nvPr/>
        </p:nvSpPr>
        <p:spPr bwMode="auto">
          <a:xfrm>
            <a:off x="1835150" y="2722563"/>
            <a:ext cx="215900" cy="72072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36" name="Line 24"/>
          <p:cNvSpPr>
            <a:spLocks noChangeShapeType="1"/>
          </p:cNvSpPr>
          <p:nvPr/>
        </p:nvSpPr>
        <p:spPr bwMode="auto">
          <a:xfrm flipH="1">
            <a:off x="2411413" y="2722563"/>
            <a:ext cx="360362" cy="72072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1630" name="Group 25"/>
          <p:cNvGrpSpPr>
            <a:grpSpLocks/>
          </p:cNvGrpSpPr>
          <p:nvPr/>
        </p:nvGrpSpPr>
        <p:grpSpPr bwMode="auto">
          <a:xfrm>
            <a:off x="4068763" y="3371850"/>
            <a:ext cx="609600" cy="609600"/>
            <a:chOff x="1200" y="2448"/>
            <a:chExt cx="384" cy="384"/>
          </a:xfrm>
        </p:grpSpPr>
        <p:sp>
          <p:nvSpPr>
            <p:cNvPr id="1395738" name="Oval 26"/>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39" name="Text Box 27"/>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5740" name="Line 28"/>
          <p:cNvSpPr>
            <a:spLocks noChangeShapeType="1"/>
          </p:cNvSpPr>
          <p:nvPr/>
        </p:nvSpPr>
        <p:spPr bwMode="auto">
          <a:xfrm>
            <a:off x="4356100" y="2794000"/>
            <a:ext cx="0" cy="57626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1632" name="Group 29"/>
          <p:cNvGrpSpPr>
            <a:grpSpLocks/>
          </p:cNvGrpSpPr>
          <p:nvPr/>
        </p:nvGrpSpPr>
        <p:grpSpPr bwMode="auto">
          <a:xfrm>
            <a:off x="6157913" y="3371850"/>
            <a:ext cx="609600" cy="609600"/>
            <a:chOff x="1200" y="1392"/>
            <a:chExt cx="384" cy="384"/>
          </a:xfrm>
        </p:grpSpPr>
        <p:sp>
          <p:nvSpPr>
            <p:cNvPr id="1395742" name="Oval 30"/>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43" name="Text Box 31"/>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5744" name="Line 32"/>
          <p:cNvSpPr>
            <a:spLocks noChangeShapeType="1"/>
          </p:cNvSpPr>
          <p:nvPr/>
        </p:nvSpPr>
        <p:spPr bwMode="auto">
          <a:xfrm flipH="1">
            <a:off x="6443663" y="2794000"/>
            <a:ext cx="0" cy="57626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1634" name="Group 33"/>
          <p:cNvGrpSpPr>
            <a:grpSpLocks/>
          </p:cNvGrpSpPr>
          <p:nvPr/>
        </p:nvGrpSpPr>
        <p:grpSpPr bwMode="auto">
          <a:xfrm>
            <a:off x="3132138" y="5314950"/>
            <a:ext cx="609600" cy="609600"/>
            <a:chOff x="1200" y="1392"/>
            <a:chExt cx="384" cy="384"/>
          </a:xfrm>
        </p:grpSpPr>
        <p:sp>
          <p:nvSpPr>
            <p:cNvPr id="1395746" name="Oval 34"/>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47" name="Text Box 35"/>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a:t>
              </a:r>
            </a:p>
          </p:txBody>
        </p:sp>
      </p:grpSp>
      <p:sp>
        <p:nvSpPr>
          <p:cNvPr id="1395748" name="Line 36"/>
          <p:cNvSpPr>
            <a:spLocks noChangeShapeType="1"/>
          </p:cNvSpPr>
          <p:nvPr/>
        </p:nvSpPr>
        <p:spPr bwMode="auto">
          <a:xfrm>
            <a:off x="2411413" y="5027613"/>
            <a:ext cx="863600" cy="287337"/>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49" name="Line 37"/>
          <p:cNvSpPr>
            <a:spLocks noChangeShapeType="1"/>
          </p:cNvSpPr>
          <p:nvPr/>
        </p:nvSpPr>
        <p:spPr bwMode="auto">
          <a:xfrm flipH="1">
            <a:off x="3563938" y="4019550"/>
            <a:ext cx="792162" cy="12954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1637" name="Group 38"/>
          <p:cNvGrpSpPr>
            <a:grpSpLocks/>
          </p:cNvGrpSpPr>
          <p:nvPr/>
        </p:nvGrpSpPr>
        <p:grpSpPr bwMode="auto">
          <a:xfrm>
            <a:off x="1908175" y="4524375"/>
            <a:ext cx="609600" cy="609600"/>
            <a:chOff x="1200" y="1392"/>
            <a:chExt cx="384" cy="384"/>
          </a:xfrm>
        </p:grpSpPr>
        <p:sp>
          <p:nvSpPr>
            <p:cNvPr id="1395751" name="Oval 39"/>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52" name="Text Box 40"/>
            <p:cNvSpPr txBox="1">
              <a:spLocks noChangeArrowheads="1"/>
            </p:cNvSpPr>
            <p:nvPr/>
          </p:nvSpPr>
          <p:spPr bwMode="auto">
            <a:xfrm>
              <a:off x="1248" y="1440"/>
              <a:ext cx="336" cy="28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a:solidFill>
                    <a:schemeClr val="tx2"/>
                  </a:solidFill>
                  <a:latin typeface="Arial" charset="0"/>
                  <a:cs typeface="+mn-cs"/>
                </a:rPr>
                <a:t>-</a:t>
              </a:r>
            </a:p>
          </p:txBody>
        </p:sp>
      </p:grpSp>
      <p:sp>
        <p:nvSpPr>
          <p:cNvPr id="1395753" name="Line 41"/>
          <p:cNvSpPr>
            <a:spLocks noChangeShapeType="1"/>
          </p:cNvSpPr>
          <p:nvPr/>
        </p:nvSpPr>
        <p:spPr bwMode="auto">
          <a:xfrm flipH="1">
            <a:off x="2266950" y="3946525"/>
            <a:ext cx="1588" cy="57785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54" name="Line 42"/>
          <p:cNvSpPr>
            <a:spLocks noChangeShapeType="1"/>
          </p:cNvSpPr>
          <p:nvPr/>
        </p:nvSpPr>
        <p:spPr bwMode="auto">
          <a:xfrm flipH="1">
            <a:off x="7885113" y="2794000"/>
            <a:ext cx="0" cy="57626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55" name="Text Box 43"/>
          <p:cNvSpPr txBox="1">
            <a:spLocks noChangeArrowheads="1"/>
          </p:cNvSpPr>
          <p:nvPr/>
        </p:nvSpPr>
        <p:spPr bwMode="auto">
          <a:xfrm>
            <a:off x="2339975" y="4235450"/>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4</a:t>
            </a:r>
          </a:p>
        </p:txBody>
      </p:sp>
      <p:sp>
        <p:nvSpPr>
          <p:cNvPr id="1395756" name="Text Box 44"/>
          <p:cNvSpPr txBox="1">
            <a:spLocks noChangeArrowheads="1"/>
          </p:cNvSpPr>
          <p:nvPr/>
        </p:nvSpPr>
        <p:spPr bwMode="auto">
          <a:xfrm>
            <a:off x="3708400" y="5170488"/>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5</a:t>
            </a:r>
          </a:p>
        </p:txBody>
      </p:sp>
      <p:sp>
        <p:nvSpPr>
          <p:cNvPr id="1395757" name="Text Box 45"/>
          <p:cNvSpPr txBox="1">
            <a:spLocks noChangeArrowheads="1"/>
          </p:cNvSpPr>
          <p:nvPr/>
        </p:nvSpPr>
        <p:spPr bwMode="auto">
          <a:xfrm>
            <a:off x="2411413" y="3225800"/>
            <a:ext cx="360362"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3</a:t>
            </a:r>
          </a:p>
        </p:txBody>
      </p:sp>
      <p:sp>
        <p:nvSpPr>
          <p:cNvPr id="1395758" name="Text Box 46"/>
          <p:cNvSpPr txBox="1">
            <a:spLocks noChangeArrowheads="1"/>
          </p:cNvSpPr>
          <p:nvPr/>
        </p:nvSpPr>
        <p:spPr bwMode="auto">
          <a:xfrm>
            <a:off x="4500563" y="315436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7</a:t>
            </a:r>
          </a:p>
        </p:txBody>
      </p:sp>
      <p:sp>
        <p:nvSpPr>
          <p:cNvPr id="1395759" name="Text Box 47"/>
          <p:cNvSpPr txBox="1">
            <a:spLocks noChangeArrowheads="1"/>
          </p:cNvSpPr>
          <p:nvPr/>
        </p:nvSpPr>
        <p:spPr bwMode="auto">
          <a:xfrm>
            <a:off x="6516688" y="3152775"/>
            <a:ext cx="360362"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9</a:t>
            </a:r>
          </a:p>
        </p:txBody>
      </p:sp>
      <p:sp>
        <p:nvSpPr>
          <p:cNvPr id="1395760" name="Text Box 48"/>
          <p:cNvSpPr txBox="1">
            <a:spLocks noChangeArrowheads="1"/>
          </p:cNvSpPr>
          <p:nvPr/>
        </p:nvSpPr>
        <p:spPr bwMode="auto">
          <a:xfrm>
            <a:off x="1979613" y="207486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a:t>
            </a:r>
          </a:p>
        </p:txBody>
      </p:sp>
      <p:sp>
        <p:nvSpPr>
          <p:cNvPr id="1395761" name="Text Box 49"/>
          <p:cNvSpPr txBox="1">
            <a:spLocks noChangeArrowheads="1"/>
          </p:cNvSpPr>
          <p:nvPr/>
        </p:nvSpPr>
        <p:spPr bwMode="auto">
          <a:xfrm>
            <a:off x="2916238" y="207486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2</a:t>
            </a:r>
          </a:p>
        </p:txBody>
      </p:sp>
      <p:sp>
        <p:nvSpPr>
          <p:cNvPr id="1395762" name="Text Box 50"/>
          <p:cNvSpPr txBox="1">
            <a:spLocks noChangeArrowheads="1"/>
          </p:cNvSpPr>
          <p:nvPr/>
        </p:nvSpPr>
        <p:spPr bwMode="auto">
          <a:xfrm>
            <a:off x="4572000" y="2074863"/>
            <a:ext cx="360363"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6</a:t>
            </a:r>
          </a:p>
        </p:txBody>
      </p:sp>
      <p:sp>
        <p:nvSpPr>
          <p:cNvPr id="1395763" name="Text Box 51"/>
          <p:cNvSpPr txBox="1">
            <a:spLocks noChangeArrowheads="1"/>
          </p:cNvSpPr>
          <p:nvPr/>
        </p:nvSpPr>
        <p:spPr bwMode="auto">
          <a:xfrm>
            <a:off x="6659563" y="2074863"/>
            <a:ext cx="360362"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8</a:t>
            </a:r>
          </a:p>
        </p:txBody>
      </p:sp>
      <p:sp>
        <p:nvSpPr>
          <p:cNvPr id="1395764" name="Text Box 52"/>
          <p:cNvSpPr txBox="1">
            <a:spLocks noChangeArrowheads="1"/>
          </p:cNvSpPr>
          <p:nvPr/>
        </p:nvSpPr>
        <p:spPr bwMode="auto">
          <a:xfrm>
            <a:off x="7956550" y="2001838"/>
            <a:ext cx="503238" cy="3667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10</a:t>
            </a:r>
          </a:p>
        </p:txBody>
      </p:sp>
      <p:sp>
        <p:nvSpPr>
          <p:cNvPr id="1395765" name="Text Box 53"/>
          <p:cNvSpPr txBox="1">
            <a:spLocks noChangeArrowheads="1"/>
          </p:cNvSpPr>
          <p:nvPr/>
        </p:nvSpPr>
        <p:spPr bwMode="auto">
          <a:xfrm>
            <a:off x="8027988" y="3225800"/>
            <a:ext cx="503237"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11</a:t>
            </a:r>
          </a:p>
        </p:txBody>
      </p:sp>
      <p:grpSp>
        <p:nvGrpSpPr>
          <p:cNvPr id="111651" name="Group 54"/>
          <p:cNvGrpSpPr>
            <a:grpSpLocks/>
          </p:cNvGrpSpPr>
          <p:nvPr/>
        </p:nvGrpSpPr>
        <p:grpSpPr bwMode="auto">
          <a:xfrm>
            <a:off x="5292725" y="6107113"/>
            <a:ext cx="719138" cy="609600"/>
            <a:chOff x="3334" y="3793"/>
            <a:chExt cx="453" cy="384"/>
          </a:xfrm>
        </p:grpSpPr>
        <p:sp>
          <p:nvSpPr>
            <p:cNvPr id="1395767" name="Oval 55"/>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68" name="Text Box 56"/>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5772" name="Line 60"/>
          <p:cNvSpPr>
            <a:spLocks noChangeShapeType="1"/>
          </p:cNvSpPr>
          <p:nvPr/>
        </p:nvSpPr>
        <p:spPr bwMode="auto">
          <a:xfrm flipH="1">
            <a:off x="1763713" y="1354138"/>
            <a:ext cx="2736850" cy="792162"/>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3" name="Line 61"/>
          <p:cNvSpPr>
            <a:spLocks noChangeShapeType="1"/>
          </p:cNvSpPr>
          <p:nvPr/>
        </p:nvSpPr>
        <p:spPr bwMode="auto">
          <a:xfrm flipH="1">
            <a:off x="2700338" y="1498600"/>
            <a:ext cx="1943100" cy="64770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4" name="Line 62"/>
          <p:cNvSpPr>
            <a:spLocks noChangeShapeType="1"/>
          </p:cNvSpPr>
          <p:nvPr/>
        </p:nvSpPr>
        <p:spPr bwMode="auto">
          <a:xfrm flipH="1">
            <a:off x="4324350" y="1601788"/>
            <a:ext cx="431800" cy="576262"/>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5" name="Line 63"/>
          <p:cNvSpPr>
            <a:spLocks noChangeShapeType="1"/>
          </p:cNvSpPr>
          <p:nvPr/>
        </p:nvSpPr>
        <p:spPr bwMode="auto">
          <a:xfrm>
            <a:off x="5146675" y="1468438"/>
            <a:ext cx="1296988" cy="677862"/>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6" name="Line 64"/>
          <p:cNvSpPr>
            <a:spLocks noChangeShapeType="1"/>
          </p:cNvSpPr>
          <p:nvPr/>
        </p:nvSpPr>
        <p:spPr bwMode="auto">
          <a:xfrm>
            <a:off x="5167313" y="1282700"/>
            <a:ext cx="2663825" cy="86360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7" name="Text Box 65"/>
          <p:cNvSpPr txBox="1">
            <a:spLocks noChangeArrowheads="1"/>
          </p:cNvSpPr>
          <p:nvPr/>
        </p:nvSpPr>
        <p:spPr bwMode="auto">
          <a:xfrm>
            <a:off x="5076825" y="993775"/>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0</a:t>
            </a:r>
          </a:p>
        </p:txBody>
      </p:sp>
      <p:sp>
        <p:nvSpPr>
          <p:cNvPr id="1395778" name="Text Box 66"/>
          <p:cNvSpPr txBox="1">
            <a:spLocks noChangeArrowheads="1"/>
          </p:cNvSpPr>
          <p:nvPr/>
        </p:nvSpPr>
        <p:spPr bwMode="auto">
          <a:xfrm>
            <a:off x="5940425" y="6251575"/>
            <a:ext cx="360363" cy="366713"/>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800">
                <a:solidFill>
                  <a:schemeClr val="tx2"/>
                </a:solidFill>
                <a:latin typeface="Arial" charset="0"/>
                <a:cs typeface="+mn-cs"/>
              </a:rPr>
              <a:t>n</a:t>
            </a:r>
          </a:p>
        </p:txBody>
      </p:sp>
      <p:sp>
        <p:nvSpPr>
          <p:cNvPr id="1395779" name="Line 67"/>
          <p:cNvSpPr>
            <a:spLocks noChangeShapeType="1"/>
          </p:cNvSpPr>
          <p:nvPr/>
        </p:nvSpPr>
        <p:spPr bwMode="auto">
          <a:xfrm>
            <a:off x="3708400" y="5746750"/>
            <a:ext cx="1655763" cy="504825"/>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80" name="Line 68"/>
          <p:cNvSpPr>
            <a:spLocks noChangeShapeType="1"/>
          </p:cNvSpPr>
          <p:nvPr/>
        </p:nvSpPr>
        <p:spPr bwMode="auto">
          <a:xfrm flipH="1">
            <a:off x="5724525" y="4019550"/>
            <a:ext cx="719138" cy="2087563"/>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81" name="Line 69"/>
          <p:cNvSpPr>
            <a:spLocks noChangeShapeType="1"/>
          </p:cNvSpPr>
          <p:nvPr/>
        </p:nvSpPr>
        <p:spPr bwMode="auto">
          <a:xfrm flipH="1">
            <a:off x="5940425" y="3946525"/>
            <a:ext cx="1871663" cy="230505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1662" name="Group 57"/>
          <p:cNvGrpSpPr>
            <a:grpSpLocks/>
          </p:cNvGrpSpPr>
          <p:nvPr/>
        </p:nvGrpSpPr>
        <p:grpSpPr bwMode="auto">
          <a:xfrm>
            <a:off x="4503738" y="1017588"/>
            <a:ext cx="719137" cy="609600"/>
            <a:chOff x="3334" y="3793"/>
            <a:chExt cx="453" cy="384"/>
          </a:xfrm>
        </p:grpSpPr>
        <p:sp>
          <p:nvSpPr>
            <p:cNvPr id="1395770" name="Oval 58"/>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5771" name="Text Box 59"/>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Footer Placeholder 3"/>
          <p:cNvSpPr>
            <a:spLocks noGrp="1"/>
          </p:cNvSpPr>
          <p:nvPr>
            <p:ph type="ftr" sz="quarter" idx="10"/>
          </p:nvPr>
        </p:nvSpPr>
        <p:spPr/>
        <p:txBody>
          <a:bodyPr/>
          <a:lstStyle/>
          <a:p>
            <a:pPr>
              <a:defRPr/>
            </a:pPr>
            <a:r>
              <a:rPr lang="en-US"/>
              <a:t>(c)  Giovanni De Micheli</a:t>
            </a:r>
          </a:p>
        </p:txBody>
      </p:sp>
      <p:sp>
        <p:nvSpPr>
          <p:cNvPr id="60" name="Slide Number Placeholder 4"/>
          <p:cNvSpPr>
            <a:spLocks noGrp="1"/>
          </p:cNvSpPr>
          <p:nvPr>
            <p:ph type="sldNum" sz="quarter" idx="11"/>
          </p:nvPr>
        </p:nvSpPr>
        <p:spPr/>
        <p:txBody>
          <a:bodyPr/>
          <a:lstStyle/>
          <a:p>
            <a:pPr>
              <a:defRPr/>
            </a:pPr>
            <a:fld id="{7C013EF1-1D52-D042-BD97-77EE5E6E519A}" type="slidenum">
              <a:rPr lang="en-US"/>
              <a:pPr>
                <a:defRPr/>
              </a:pPr>
              <a:t>55</a:t>
            </a:fld>
            <a:endParaRPr lang="en-US"/>
          </a:p>
        </p:txBody>
      </p:sp>
      <p:sp>
        <p:nvSpPr>
          <p:cNvPr id="1396738" name="Rectangle 2"/>
          <p:cNvSpPr>
            <a:spLocks noGrp="1" noChangeArrowheads="1"/>
          </p:cNvSpPr>
          <p:nvPr>
            <p:ph type="title"/>
          </p:nvPr>
        </p:nvSpPr>
        <p:spPr>
          <a:xfrm>
            <a:off x="684213" y="115888"/>
            <a:ext cx="7772400" cy="989012"/>
          </a:xfrm>
        </p:spPr>
        <p:txBody>
          <a:bodyPr/>
          <a:lstStyle/>
          <a:p>
            <a:pPr>
              <a:defRPr/>
            </a:pPr>
            <a:r>
              <a:rPr lang="en-US">
                <a:cs typeface="+mj-cs"/>
              </a:rPr>
              <a:t>Example of hierarchy</a:t>
            </a:r>
          </a:p>
        </p:txBody>
      </p:sp>
      <p:sp>
        <p:nvSpPr>
          <p:cNvPr id="1396739" name="Rectangle 3"/>
          <p:cNvSpPr>
            <a:spLocks noChangeArrowheads="1"/>
          </p:cNvSpPr>
          <p:nvPr/>
        </p:nvSpPr>
        <p:spPr bwMode="auto">
          <a:xfrm>
            <a:off x="1331913" y="1268413"/>
            <a:ext cx="2952750" cy="34559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40" name="Rectangle 4"/>
          <p:cNvSpPr>
            <a:spLocks noChangeArrowheads="1"/>
          </p:cNvSpPr>
          <p:nvPr/>
        </p:nvSpPr>
        <p:spPr bwMode="auto">
          <a:xfrm>
            <a:off x="5219700" y="3213100"/>
            <a:ext cx="2665413" cy="28797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3670" name="Group 5"/>
          <p:cNvGrpSpPr>
            <a:grpSpLocks/>
          </p:cNvGrpSpPr>
          <p:nvPr/>
        </p:nvGrpSpPr>
        <p:grpSpPr bwMode="auto">
          <a:xfrm>
            <a:off x="2411413" y="1341438"/>
            <a:ext cx="719137" cy="609600"/>
            <a:chOff x="3334" y="3793"/>
            <a:chExt cx="453" cy="384"/>
          </a:xfrm>
        </p:grpSpPr>
        <p:sp>
          <p:nvSpPr>
            <p:cNvPr id="1396742" name="Oval 6"/>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43" name="Text Box 7"/>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3671" name="Group 8"/>
          <p:cNvGrpSpPr>
            <a:grpSpLocks/>
          </p:cNvGrpSpPr>
          <p:nvPr/>
        </p:nvGrpSpPr>
        <p:grpSpPr bwMode="auto">
          <a:xfrm>
            <a:off x="1763713" y="2205038"/>
            <a:ext cx="609600" cy="609600"/>
            <a:chOff x="1200" y="2448"/>
            <a:chExt cx="384" cy="384"/>
          </a:xfrm>
        </p:grpSpPr>
        <p:sp>
          <p:nvSpPr>
            <p:cNvPr id="1396745" name="Oval 9"/>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46" name="Text Box 10"/>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3672" name="Group 11"/>
          <p:cNvGrpSpPr>
            <a:grpSpLocks/>
          </p:cNvGrpSpPr>
          <p:nvPr/>
        </p:nvGrpSpPr>
        <p:grpSpPr bwMode="auto">
          <a:xfrm>
            <a:off x="3132138" y="2205038"/>
            <a:ext cx="609600" cy="609600"/>
            <a:chOff x="1200" y="1392"/>
            <a:chExt cx="384" cy="384"/>
          </a:xfrm>
        </p:grpSpPr>
        <p:sp>
          <p:nvSpPr>
            <p:cNvPr id="1396748" name="Oval 1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49" name="Text Box 13"/>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6750" name="Text Box 14"/>
          <p:cNvSpPr txBox="1">
            <a:spLocks noChangeArrowheads="1"/>
          </p:cNvSpPr>
          <p:nvPr/>
        </p:nvSpPr>
        <p:spPr bwMode="auto">
          <a:xfrm>
            <a:off x="3059113" y="14128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a.0</a:t>
            </a:r>
          </a:p>
        </p:txBody>
      </p:sp>
      <p:grpSp>
        <p:nvGrpSpPr>
          <p:cNvPr id="113674" name="Group 15"/>
          <p:cNvGrpSpPr>
            <a:grpSpLocks/>
          </p:cNvGrpSpPr>
          <p:nvPr/>
        </p:nvGrpSpPr>
        <p:grpSpPr bwMode="auto">
          <a:xfrm>
            <a:off x="1763713" y="3213100"/>
            <a:ext cx="609600" cy="609600"/>
            <a:chOff x="1200" y="2448"/>
            <a:chExt cx="384" cy="384"/>
          </a:xfrm>
        </p:grpSpPr>
        <p:sp>
          <p:nvSpPr>
            <p:cNvPr id="1396752" name="Oval 16"/>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53" name="Text Box 17"/>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3675" name="Group 18"/>
          <p:cNvGrpSpPr>
            <a:grpSpLocks/>
          </p:cNvGrpSpPr>
          <p:nvPr/>
        </p:nvGrpSpPr>
        <p:grpSpPr bwMode="auto">
          <a:xfrm>
            <a:off x="3059113" y="3213100"/>
            <a:ext cx="787400" cy="609600"/>
            <a:chOff x="1927" y="2024"/>
            <a:chExt cx="496" cy="384"/>
          </a:xfrm>
        </p:grpSpPr>
        <p:sp>
          <p:nvSpPr>
            <p:cNvPr id="1396755" name="Oval 19"/>
            <p:cNvSpPr>
              <a:spLocks noChangeArrowheads="1"/>
            </p:cNvSpPr>
            <p:nvPr/>
          </p:nvSpPr>
          <p:spPr bwMode="auto">
            <a:xfrm>
              <a:off x="1973" y="2024"/>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56" name="Text Box 20"/>
            <p:cNvSpPr txBox="1">
              <a:spLocks noChangeArrowheads="1"/>
            </p:cNvSpPr>
            <p:nvPr/>
          </p:nvSpPr>
          <p:spPr bwMode="auto">
            <a:xfrm>
              <a:off x="1927" y="2115"/>
              <a:ext cx="496"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CALL</a:t>
              </a:r>
            </a:p>
          </p:txBody>
        </p:sp>
      </p:grpSp>
      <p:grpSp>
        <p:nvGrpSpPr>
          <p:cNvPr id="113676" name="Group 21"/>
          <p:cNvGrpSpPr>
            <a:grpSpLocks/>
          </p:cNvGrpSpPr>
          <p:nvPr/>
        </p:nvGrpSpPr>
        <p:grpSpPr bwMode="auto">
          <a:xfrm>
            <a:off x="2411413" y="4076700"/>
            <a:ext cx="719137" cy="609600"/>
            <a:chOff x="3334" y="3793"/>
            <a:chExt cx="453" cy="384"/>
          </a:xfrm>
        </p:grpSpPr>
        <p:sp>
          <p:nvSpPr>
            <p:cNvPr id="1396758" name="Oval 22"/>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59" name="Text Box 23"/>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6760" name="Line 24"/>
          <p:cNvSpPr>
            <a:spLocks noChangeShapeType="1"/>
          </p:cNvSpPr>
          <p:nvPr/>
        </p:nvSpPr>
        <p:spPr bwMode="auto">
          <a:xfrm>
            <a:off x="2051050" y="2781300"/>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1" name="Line 25"/>
          <p:cNvSpPr>
            <a:spLocks noChangeShapeType="1"/>
          </p:cNvSpPr>
          <p:nvPr/>
        </p:nvSpPr>
        <p:spPr bwMode="auto">
          <a:xfrm>
            <a:off x="3492500" y="2781300"/>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2" name="Line 26"/>
          <p:cNvSpPr>
            <a:spLocks noChangeShapeType="1"/>
          </p:cNvSpPr>
          <p:nvPr/>
        </p:nvSpPr>
        <p:spPr bwMode="auto">
          <a:xfrm>
            <a:off x="2124075" y="3860800"/>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3" name="Line 27"/>
          <p:cNvSpPr>
            <a:spLocks noChangeShapeType="1"/>
          </p:cNvSpPr>
          <p:nvPr/>
        </p:nvSpPr>
        <p:spPr bwMode="auto">
          <a:xfrm flipH="1">
            <a:off x="3059113" y="3860800"/>
            <a:ext cx="360362"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4" name="Line 28"/>
          <p:cNvSpPr>
            <a:spLocks noChangeShapeType="1"/>
          </p:cNvSpPr>
          <p:nvPr/>
        </p:nvSpPr>
        <p:spPr bwMode="auto">
          <a:xfrm flipH="1">
            <a:off x="2124075" y="1844675"/>
            <a:ext cx="360363"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5" name="Line 29"/>
          <p:cNvSpPr>
            <a:spLocks noChangeShapeType="1"/>
          </p:cNvSpPr>
          <p:nvPr/>
        </p:nvSpPr>
        <p:spPr bwMode="auto">
          <a:xfrm>
            <a:off x="3059113" y="1844675"/>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66" name="Text Box 30"/>
          <p:cNvSpPr txBox="1">
            <a:spLocks noChangeArrowheads="1"/>
          </p:cNvSpPr>
          <p:nvPr/>
        </p:nvSpPr>
        <p:spPr bwMode="auto">
          <a:xfrm>
            <a:off x="2195513" y="20605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a.1</a:t>
            </a:r>
          </a:p>
        </p:txBody>
      </p:sp>
      <p:sp>
        <p:nvSpPr>
          <p:cNvPr id="1396767" name="Text Box 31"/>
          <p:cNvSpPr txBox="1">
            <a:spLocks noChangeArrowheads="1"/>
          </p:cNvSpPr>
          <p:nvPr/>
        </p:nvSpPr>
        <p:spPr bwMode="auto">
          <a:xfrm>
            <a:off x="3059113" y="4292600"/>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a.n</a:t>
            </a:r>
          </a:p>
        </p:txBody>
      </p:sp>
      <p:sp>
        <p:nvSpPr>
          <p:cNvPr id="1396768" name="Text Box 32"/>
          <p:cNvSpPr txBox="1">
            <a:spLocks noChangeArrowheads="1"/>
          </p:cNvSpPr>
          <p:nvPr/>
        </p:nvSpPr>
        <p:spPr bwMode="auto">
          <a:xfrm>
            <a:off x="3563938" y="20605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a.2</a:t>
            </a:r>
          </a:p>
        </p:txBody>
      </p:sp>
      <p:sp>
        <p:nvSpPr>
          <p:cNvPr id="1396769" name="Text Box 33"/>
          <p:cNvSpPr txBox="1">
            <a:spLocks noChangeArrowheads="1"/>
          </p:cNvSpPr>
          <p:nvPr/>
        </p:nvSpPr>
        <p:spPr bwMode="auto">
          <a:xfrm>
            <a:off x="2195513" y="3068638"/>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a.3</a:t>
            </a:r>
          </a:p>
        </p:txBody>
      </p:sp>
      <p:sp>
        <p:nvSpPr>
          <p:cNvPr id="1396770" name="Text Box 34"/>
          <p:cNvSpPr txBox="1">
            <a:spLocks noChangeArrowheads="1"/>
          </p:cNvSpPr>
          <p:nvPr/>
        </p:nvSpPr>
        <p:spPr bwMode="auto">
          <a:xfrm>
            <a:off x="3563938" y="3068638"/>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a.4</a:t>
            </a:r>
          </a:p>
        </p:txBody>
      </p:sp>
      <p:grpSp>
        <p:nvGrpSpPr>
          <p:cNvPr id="113688" name="Group 35"/>
          <p:cNvGrpSpPr>
            <a:grpSpLocks/>
          </p:cNvGrpSpPr>
          <p:nvPr/>
        </p:nvGrpSpPr>
        <p:grpSpPr bwMode="auto">
          <a:xfrm>
            <a:off x="6156325" y="3286125"/>
            <a:ext cx="719138" cy="609600"/>
            <a:chOff x="3334" y="3793"/>
            <a:chExt cx="453" cy="384"/>
          </a:xfrm>
        </p:grpSpPr>
        <p:sp>
          <p:nvSpPr>
            <p:cNvPr id="1396772" name="Oval 36"/>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73" name="Text Box 37"/>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3689" name="Group 38"/>
          <p:cNvGrpSpPr>
            <a:grpSpLocks/>
          </p:cNvGrpSpPr>
          <p:nvPr/>
        </p:nvGrpSpPr>
        <p:grpSpPr bwMode="auto">
          <a:xfrm>
            <a:off x="5508625" y="4149725"/>
            <a:ext cx="609600" cy="609600"/>
            <a:chOff x="1200" y="2448"/>
            <a:chExt cx="384" cy="384"/>
          </a:xfrm>
        </p:grpSpPr>
        <p:sp>
          <p:nvSpPr>
            <p:cNvPr id="1396775" name="Oval 39"/>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76" name="Text Box 40"/>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3690" name="Group 41"/>
          <p:cNvGrpSpPr>
            <a:grpSpLocks/>
          </p:cNvGrpSpPr>
          <p:nvPr/>
        </p:nvGrpSpPr>
        <p:grpSpPr bwMode="auto">
          <a:xfrm>
            <a:off x="6877050" y="4149725"/>
            <a:ext cx="609600" cy="609600"/>
            <a:chOff x="1200" y="1392"/>
            <a:chExt cx="384" cy="384"/>
          </a:xfrm>
        </p:grpSpPr>
        <p:sp>
          <p:nvSpPr>
            <p:cNvPr id="1396778" name="Oval 4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79" name="Text Box 43"/>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6780" name="Text Box 44"/>
          <p:cNvSpPr txBox="1">
            <a:spLocks noChangeArrowheads="1"/>
          </p:cNvSpPr>
          <p:nvPr/>
        </p:nvSpPr>
        <p:spPr bwMode="auto">
          <a:xfrm>
            <a:off x="6804025" y="3284538"/>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b.0</a:t>
            </a:r>
          </a:p>
        </p:txBody>
      </p:sp>
      <p:sp>
        <p:nvSpPr>
          <p:cNvPr id="1396781" name="Line 45"/>
          <p:cNvSpPr>
            <a:spLocks noChangeShapeType="1"/>
          </p:cNvSpPr>
          <p:nvPr/>
        </p:nvSpPr>
        <p:spPr bwMode="auto">
          <a:xfrm flipH="1">
            <a:off x="5868988" y="3789363"/>
            <a:ext cx="360362" cy="360362"/>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82" name="Line 46"/>
          <p:cNvSpPr>
            <a:spLocks noChangeShapeType="1"/>
          </p:cNvSpPr>
          <p:nvPr/>
        </p:nvSpPr>
        <p:spPr bwMode="auto">
          <a:xfrm>
            <a:off x="6804025" y="3789363"/>
            <a:ext cx="431800" cy="360362"/>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83" name="Text Box 47"/>
          <p:cNvSpPr txBox="1">
            <a:spLocks noChangeArrowheads="1"/>
          </p:cNvSpPr>
          <p:nvPr/>
        </p:nvSpPr>
        <p:spPr bwMode="auto">
          <a:xfrm>
            <a:off x="5940425" y="400526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b.1</a:t>
            </a:r>
          </a:p>
        </p:txBody>
      </p:sp>
      <p:sp>
        <p:nvSpPr>
          <p:cNvPr id="1396784" name="Text Box 48"/>
          <p:cNvSpPr txBox="1">
            <a:spLocks noChangeArrowheads="1"/>
          </p:cNvSpPr>
          <p:nvPr/>
        </p:nvSpPr>
        <p:spPr bwMode="auto">
          <a:xfrm>
            <a:off x="7308850" y="400526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b.2</a:t>
            </a:r>
          </a:p>
        </p:txBody>
      </p:sp>
      <p:grpSp>
        <p:nvGrpSpPr>
          <p:cNvPr id="113696" name="Group 49"/>
          <p:cNvGrpSpPr>
            <a:grpSpLocks/>
          </p:cNvGrpSpPr>
          <p:nvPr/>
        </p:nvGrpSpPr>
        <p:grpSpPr bwMode="auto">
          <a:xfrm>
            <a:off x="6156325" y="5013325"/>
            <a:ext cx="719138" cy="609600"/>
            <a:chOff x="3334" y="3793"/>
            <a:chExt cx="453" cy="384"/>
          </a:xfrm>
        </p:grpSpPr>
        <p:sp>
          <p:nvSpPr>
            <p:cNvPr id="1396786" name="Oval 50"/>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87" name="Text Box 51"/>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6788" name="Line 52"/>
          <p:cNvSpPr>
            <a:spLocks noChangeShapeType="1"/>
          </p:cNvSpPr>
          <p:nvPr/>
        </p:nvSpPr>
        <p:spPr bwMode="auto">
          <a:xfrm>
            <a:off x="5868988" y="4797425"/>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89" name="Line 53"/>
          <p:cNvSpPr>
            <a:spLocks noChangeShapeType="1"/>
          </p:cNvSpPr>
          <p:nvPr/>
        </p:nvSpPr>
        <p:spPr bwMode="auto">
          <a:xfrm flipH="1">
            <a:off x="6804025" y="4797425"/>
            <a:ext cx="360363"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90" name="Text Box 54"/>
          <p:cNvSpPr txBox="1">
            <a:spLocks noChangeArrowheads="1"/>
          </p:cNvSpPr>
          <p:nvPr/>
        </p:nvSpPr>
        <p:spPr bwMode="auto">
          <a:xfrm>
            <a:off x="6804025" y="5229225"/>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b.n</a:t>
            </a:r>
          </a:p>
        </p:txBody>
      </p:sp>
      <p:sp>
        <p:nvSpPr>
          <p:cNvPr id="1396791" name="Line 55"/>
          <p:cNvSpPr>
            <a:spLocks noChangeShapeType="1"/>
          </p:cNvSpPr>
          <p:nvPr/>
        </p:nvSpPr>
        <p:spPr bwMode="auto">
          <a:xfrm>
            <a:off x="3779838" y="3573463"/>
            <a:ext cx="2447925" cy="0"/>
          </a:xfrm>
          <a:prstGeom prst="line">
            <a:avLst/>
          </a:prstGeom>
          <a:noFill/>
          <a:ln w="38100">
            <a:solidFill>
              <a:schemeClr val="accent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92" name="Line 56"/>
          <p:cNvSpPr>
            <a:spLocks noChangeShapeType="1"/>
          </p:cNvSpPr>
          <p:nvPr/>
        </p:nvSpPr>
        <p:spPr bwMode="auto">
          <a:xfrm flipH="1">
            <a:off x="6516688" y="5661025"/>
            <a:ext cx="0" cy="288925"/>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93" name="Line 57"/>
          <p:cNvSpPr>
            <a:spLocks noChangeShapeType="1"/>
          </p:cNvSpPr>
          <p:nvPr/>
        </p:nvSpPr>
        <p:spPr bwMode="auto">
          <a:xfrm>
            <a:off x="3563938" y="4221163"/>
            <a:ext cx="2952750" cy="1728787"/>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6794" name="Line 58"/>
          <p:cNvSpPr>
            <a:spLocks noChangeShapeType="1"/>
          </p:cNvSpPr>
          <p:nvPr/>
        </p:nvSpPr>
        <p:spPr bwMode="auto">
          <a:xfrm flipV="1">
            <a:off x="3563938" y="3789363"/>
            <a:ext cx="0" cy="431800"/>
          </a:xfrm>
          <a:prstGeom prst="line">
            <a:avLst/>
          </a:prstGeom>
          <a:noFill/>
          <a:ln w="38100">
            <a:solidFill>
              <a:schemeClr val="accent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Footer Placeholder 3"/>
          <p:cNvSpPr>
            <a:spLocks noGrp="1"/>
          </p:cNvSpPr>
          <p:nvPr>
            <p:ph type="ftr" sz="quarter" idx="10"/>
          </p:nvPr>
        </p:nvSpPr>
        <p:spPr/>
        <p:txBody>
          <a:bodyPr/>
          <a:lstStyle/>
          <a:p>
            <a:pPr>
              <a:defRPr/>
            </a:pPr>
            <a:r>
              <a:rPr lang="en-US"/>
              <a:t>(c)  Giovanni De Micheli</a:t>
            </a:r>
          </a:p>
        </p:txBody>
      </p:sp>
      <p:sp>
        <p:nvSpPr>
          <p:cNvPr id="82" name="Slide Number Placeholder 4"/>
          <p:cNvSpPr>
            <a:spLocks noGrp="1"/>
          </p:cNvSpPr>
          <p:nvPr>
            <p:ph type="sldNum" sz="quarter" idx="11"/>
          </p:nvPr>
        </p:nvSpPr>
        <p:spPr/>
        <p:txBody>
          <a:bodyPr/>
          <a:lstStyle/>
          <a:p>
            <a:pPr>
              <a:defRPr/>
            </a:pPr>
            <a:fld id="{37C7DD95-6A19-A54D-8C3B-B3BC517A5362}" type="slidenum">
              <a:rPr lang="en-US"/>
              <a:pPr>
                <a:defRPr/>
              </a:pPr>
              <a:t>56</a:t>
            </a:fld>
            <a:endParaRPr lang="en-US"/>
          </a:p>
        </p:txBody>
      </p:sp>
      <p:sp>
        <p:nvSpPr>
          <p:cNvPr id="1397762" name="Rectangle 2"/>
          <p:cNvSpPr>
            <a:spLocks noGrp="1" noChangeArrowheads="1"/>
          </p:cNvSpPr>
          <p:nvPr>
            <p:ph type="title"/>
          </p:nvPr>
        </p:nvSpPr>
        <p:spPr>
          <a:xfrm>
            <a:off x="755650" y="188913"/>
            <a:ext cx="7772400" cy="793750"/>
          </a:xfrm>
        </p:spPr>
        <p:txBody>
          <a:bodyPr/>
          <a:lstStyle/>
          <a:p>
            <a:pPr>
              <a:defRPr/>
            </a:pPr>
            <a:r>
              <a:rPr lang="en-US">
                <a:cs typeface="+mj-cs"/>
              </a:rPr>
              <a:t>Example of branching</a:t>
            </a:r>
          </a:p>
        </p:txBody>
      </p:sp>
      <p:sp>
        <p:nvSpPr>
          <p:cNvPr id="1397763" name="Rectangle 3"/>
          <p:cNvSpPr>
            <a:spLocks noChangeArrowheads="1"/>
          </p:cNvSpPr>
          <p:nvPr/>
        </p:nvSpPr>
        <p:spPr bwMode="auto">
          <a:xfrm>
            <a:off x="684213" y="1268413"/>
            <a:ext cx="2952750" cy="34559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64" name="Rectangle 4"/>
          <p:cNvSpPr>
            <a:spLocks noChangeArrowheads="1"/>
          </p:cNvSpPr>
          <p:nvPr/>
        </p:nvSpPr>
        <p:spPr bwMode="auto">
          <a:xfrm>
            <a:off x="4211638" y="3213100"/>
            <a:ext cx="2447925" cy="28797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5718" name="Group 5"/>
          <p:cNvGrpSpPr>
            <a:grpSpLocks/>
          </p:cNvGrpSpPr>
          <p:nvPr/>
        </p:nvGrpSpPr>
        <p:grpSpPr bwMode="auto">
          <a:xfrm>
            <a:off x="1763713" y="1341438"/>
            <a:ext cx="719137" cy="609600"/>
            <a:chOff x="3334" y="3793"/>
            <a:chExt cx="453" cy="384"/>
          </a:xfrm>
        </p:grpSpPr>
        <p:sp>
          <p:nvSpPr>
            <p:cNvPr id="1397766" name="Oval 6"/>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67" name="Text Box 7"/>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5719" name="Group 8"/>
          <p:cNvGrpSpPr>
            <a:grpSpLocks/>
          </p:cNvGrpSpPr>
          <p:nvPr/>
        </p:nvGrpSpPr>
        <p:grpSpPr bwMode="auto">
          <a:xfrm>
            <a:off x="1116013" y="2205038"/>
            <a:ext cx="609600" cy="609600"/>
            <a:chOff x="1200" y="2448"/>
            <a:chExt cx="384" cy="384"/>
          </a:xfrm>
        </p:grpSpPr>
        <p:sp>
          <p:nvSpPr>
            <p:cNvPr id="1397769" name="Oval 9"/>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70" name="Text Box 10"/>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5720" name="Group 11"/>
          <p:cNvGrpSpPr>
            <a:grpSpLocks/>
          </p:cNvGrpSpPr>
          <p:nvPr/>
        </p:nvGrpSpPr>
        <p:grpSpPr bwMode="auto">
          <a:xfrm>
            <a:off x="2484438" y="2205038"/>
            <a:ext cx="609600" cy="609600"/>
            <a:chOff x="1200" y="1392"/>
            <a:chExt cx="384" cy="384"/>
          </a:xfrm>
        </p:grpSpPr>
        <p:sp>
          <p:nvSpPr>
            <p:cNvPr id="1397772" name="Oval 1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73" name="Text Box 13"/>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7774" name="Text Box 14"/>
          <p:cNvSpPr txBox="1">
            <a:spLocks noChangeArrowheads="1"/>
          </p:cNvSpPr>
          <p:nvPr/>
        </p:nvSpPr>
        <p:spPr bwMode="auto">
          <a:xfrm>
            <a:off x="2411413" y="14128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a.0</a:t>
            </a:r>
          </a:p>
        </p:txBody>
      </p:sp>
      <p:grpSp>
        <p:nvGrpSpPr>
          <p:cNvPr id="115722" name="Group 15"/>
          <p:cNvGrpSpPr>
            <a:grpSpLocks/>
          </p:cNvGrpSpPr>
          <p:nvPr/>
        </p:nvGrpSpPr>
        <p:grpSpPr bwMode="auto">
          <a:xfrm>
            <a:off x="1116013" y="3213100"/>
            <a:ext cx="609600" cy="609600"/>
            <a:chOff x="1200" y="2448"/>
            <a:chExt cx="384" cy="384"/>
          </a:xfrm>
        </p:grpSpPr>
        <p:sp>
          <p:nvSpPr>
            <p:cNvPr id="1397776" name="Oval 16"/>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77" name="Text Box 17"/>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5723" name="Group 18"/>
          <p:cNvGrpSpPr>
            <a:grpSpLocks/>
          </p:cNvGrpSpPr>
          <p:nvPr/>
        </p:nvGrpSpPr>
        <p:grpSpPr bwMode="auto">
          <a:xfrm>
            <a:off x="2411413" y="3213100"/>
            <a:ext cx="787400" cy="609600"/>
            <a:chOff x="1927" y="2024"/>
            <a:chExt cx="496" cy="384"/>
          </a:xfrm>
        </p:grpSpPr>
        <p:sp>
          <p:nvSpPr>
            <p:cNvPr id="1397779" name="Oval 19"/>
            <p:cNvSpPr>
              <a:spLocks noChangeArrowheads="1"/>
            </p:cNvSpPr>
            <p:nvPr/>
          </p:nvSpPr>
          <p:spPr bwMode="auto">
            <a:xfrm>
              <a:off x="1973" y="2024"/>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0" name="Text Box 20"/>
            <p:cNvSpPr txBox="1">
              <a:spLocks noChangeArrowheads="1"/>
            </p:cNvSpPr>
            <p:nvPr/>
          </p:nvSpPr>
          <p:spPr bwMode="auto">
            <a:xfrm>
              <a:off x="1927" y="2115"/>
              <a:ext cx="496"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BR</a:t>
              </a:r>
            </a:p>
          </p:txBody>
        </p:sp>
      </p:grpSp>
      <p:grpSp>
        <p:nvGrpSpPr>
          <p:cNvPr id="115724" name="Group 21"/>
          <p:cNvGrpSpPr>
            <a:grpSpLocks/>
          </p:cNvGrpSpPr>
          <p:nvPr/>
        </p:nvGrpSpPr>
        <p:grpSpPr bwMode="auto">
          <a:xfrm>
            <a:off x="1763713" y="4076700"/>
            <a:ext cx="719137" cy="609600"/>
            <a:chOff x="3334" y="3793"/>
            <a:chExt cx="453" cy="384"/>
          </a:xfrm>
        </p:grpSpPr>
        <p:sp>
          <p:nvSpPr>
            <p:cNvPr id="1397782" name="Oval 22"/>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3" name="Text Box 23"/>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7784" name="Line 24"/>
          <p:cNvSpPr>
            <a:spLocks noChangeShapeType="1"/>
          </p:cNvSpPr>
          <p:nvPr/>
        </p:nvSpPr>
        <p:spPr bwMode="auto">
          <a:xfrm>
            <a:off x="1403350" y="2781300"/>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5" name="Line 25"/>
          <p:cNvSpPr>
            <a:spLocks noChangeShapeType="1"/>
          </p:cNvSpPr>
          <p:nvPr/>
        </p:nvSpPr>
        <p:spPr bwMode="auto">
          <a:xfrm>
            <a:off x="2844800" y="2781300"/>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6" name="Line 26"/>
          <p:cNvSpPr>
            <a:spLocks noChangeShapeType="1"/>
          </p:cNvSpPr>
          <p:nvPr/>
        </p:nvSpPr>
        <p:spPr bwMode="auto">
          <a:xfrm>
            <a:off x="1476375" y="3860800"/>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7" name="Line 27"/>
          <p:cNvSpPr>
            <a:spLocks noChangeShapeType="1"/>
          </p:cNvSpPr>
          <p:nvPr/>
        </p:nvSpPr>
        <p:spPr bwMode="auto">
          <a:xfrm flipH="1">
            <a:off x="2411413" y="3860800"/>
            <a:ext cx="360362"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8" name="Line 28"/>
          <p:cNvSpPr>
            <a:spLocks noChangeShapeType="1"/>
          </p:cNvSpPr>
          <p:nvPr/>
        </p:nvSpPr>
        <p:spPr bwMode="auto">
          <a:xfrm flipH="1">
            <a:off x="1476375" y="1844675"/>
            <a:ext cx="360363"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89" name="Line 29"/>
          <p:cNvSpPr>
            <a:spLocks noChangeShapeType="1"/>
          </p:cNvSpPr>
          <p:nvPr/>
        </p:nvSpPr>
        <p:spPr bwMode="auto">
          <a:xfrm>
            <a:off x="2411413" y="1844675"/>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90" name="Text Box 30"/>
          <p:cNvSpPr txBox="1">
            <a:spLocks noChangeArrowheads="1"/>
          </p:cNvSpPr>
          <p:nvPr/>
        </p:nvSpPr>
        <p:spPr bwMode="auto">
          <a:xfrm>
            <a:off x="1547813" y="20605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a.1</a:t>
            </a:r>
          </a:p>
        </p:txBody>
      </p:sp>
      <p:sp>
        <p:nvSpPr>
          <p:cNvPr id="1397791" name="Text Box 31"/>
          <p:cNvSpPr txBox="1">
            <a:spLocks noChangeArrowheads="1"/>
          </p:cNvSpPr>
          <p:nvPr/>
        </p:nvSpPr>
        <p:spPr bwMode="auto">
          <a:xfrm>
            <a:off x="1403350" y="4292600"/>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a.n</a:t>
            </a:r>
          </a:p>
        </p:txBody>
      </p:sp>
      <p:sp>
        <p:nvSpPr>
          <p:cNvPr id="1397792" name="Text Box 32"/>
          <p:cNvSpPr txBox="1">
            <a:spLocks noChangeArrowheads="1"/>
          </p:cNvSpPr>
          <p:nvPr/>
        </p:nvSpPr>
        <p:spPr bwMode="auto">
          <a:xfrm>
            <a:off x="2916238" y="206057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a.2</a:t>
            </a:r>
          </a:p>
        </p:txBody>
      </p:sp>
      <p:sp>
        <p:nvSpPr>
          <p:cNvPr id="1397793" name="Text Box 33"/>
          <p:cNvSpPr txBox="1">
            <a:spLocks noChangeArrowheads="1"/>
          </p:cNvSpPr>
          <p:nvPr/>
        </p:nvSpPr>
        <p:spPr bwMode="auto">
          <a:xfrm>
            <a:off x="1547813" y="3068638"/>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a.3</a:t>
            </a:r>
          </a:p>
        </p:txBody>
      </p:sp>
      <p:sp>
        <p:nvSpPr>
          <p:cNvPr id="1397794" name="Text Box 34"/>
          <p:cNvSpPr txBox="1">
            <a:spLocks noChangeArrowheads="1"/>
          </p:cNvSpPr>
          <p:nvPr/>
        </p:nvSpPr>
        <p:spPr bwMode="auto">
          <a:xfrm>
            <a:off x="2916238" y="3068638"/>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a.4</a:t>
            </a:r>
          </a:p>
        </p:txBody>
      </p:sp>
      <p:grpSp>
        <p:nvGrpSpPr>
          <p:cNvPr id="115736" name="Group 35"/>
          <p:cNvGrpSpPr>
            <a:grpSpLocks/>
          </p:cNvGrpSpPr>
          <p:nvPr/>
        </p:nvGrpSpPr>
        <p:grpSpPr bwMode="auto">
          <a:xfrm>
            <a:off x="5003800" y="3286125"/>
            <a:ext cx="719138" cy="609600"/>
            <a:chOff x="3334" y="3793"/>
            <a:chExt cx="453" cy="384"/>
          </a:xfrm>
        </p:grpSpPr>
        <p:sp>
          <p:nvSpPr>
            <p:cNvPr id="1397796" name="Oval 36"/>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797" name="Text Box 37"/>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5737" name="Group 38"/>
          <p:cNvGrpSpPr>
            <a:grpSpLocks/>
          </p:cNvGrpSpPr>
          <p:nvPr/>
        </p:nvGrpSpPr>
        <p:grpSpPr bwMode="auto">
          <a:xfrm>
            <a:off x="4356100" y="4149725"/>
            <a:ext cx="609600" cy="609600"/>
            <a:chOff x="1200" y="2448"/>
            <a:chExt cx="384" cy="384"/>
          </a:xfrm>
        </p:grpSpPr>
        <p:sp>
          <p:nvSpPr>
            <p:cNvPr id="1397799" name="Oval 39"/>
            <p:cNvSpPr>
              <a:spLocks noChangeArrowheads="1"/>
            </p:cNvSpPr>
            <p:nvPr/>
          </p:nvSpPr>
          <p:spPr bwMode="auto">
            <a:xfrm>
              <a:off x="1200" y="2448"/>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00" name="Text Box 40"/>
            <p:cNvSpPr txBox="1">
              <a:spLocks noChangeArrowheads="1"/>
            </p:cNvSpPr>
            <p:nvPr/>
          </p:nvSpPr>
          <p:spPr bwMode="auto">
            <a:xfrm>
              <a:off x="1248" y="2544"/>
              <a:ext cx="288"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grpSp>
        <p:nvGrpSpPr>
          <p:cNvPr id="115738" name="Group 41"/>
          <p:cNvGrpSpPr>
            <a:grpSpLocks/>
          </p:cNvGrpSpPr>
          <p:nvPr/>
        </p:nvGrpSpPr>
        <p:grpSpPr bwMode="auto">
          <a:xfrm>
            <a:off x="5724525" y="4149725"/>
            <a:ext cx="609600" cy="609600"/>
            <a:chOff x="1200" y="1392"/>
            <a:chExt cx="384" cy="384"/>
          </a:xfrm>
        </p:grpSpPr>
        <p:sp>
          <p:nvSpPr>
            <p:cNvPr id="1397802" name="Oval 42"/>
            <p:cNvSpPr>
              <a:spLocks noChangeArrowheads="1"/>
            </p:cNvSpPr>
            <p:nvPr/>
          </p:nvSpPr>
          <p:spPr bwMode="auto">
            <a:xfrm>
              <a:off x="1200" y="1392"/>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03" name="Text Box 43"/>
            <p:cNvSpPr txBox="1">
              <a:spLocks noChangeArrowheads="1"/>
            </p:cNvSpPr>
            <p:nvPr/>
          </p:nvSpPr>
          <p:spPr bwMode="auto">
            <a:xfrm>
              <a:off x="1248" y="1440"/>
              <a:ext cx="336" cy="269"/>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200">
                  <a:solidFill>
                    <a:schemeClr val="tx2"/>
                  </a:solidFill>
                  <a:latin typeface="Arial" charset="0"/>
                  <a:cs typeface="+mn-cs"/>
                </a:rPr>
                <a:t>+</a:t>
              </a:r>
            </a:p>
          </p:txBody>
        </p:sp>
      </p:grpSp>
      <p:sp>
        <p:nvSpPr>
          <p:cNvPr id="1397804" name="Text Box 44"/>
          <p:cNvSpPr txBox="1">
            <a:spLocks noChangeArrowheads="1"/>
          </p:cNvSpPr>
          <p:nvPr/>
        </p:nvSpPr>
        <p:spPr bwMode="auto">
          <a:xfrm>
            <a:off x="5651500" y="3284538"/>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b.0</a:t>
            </a:r>
          </a:p>
        </p:txBody>
      </p:sp>
      <p:sp>
        <p:nvSpPr>
          <p:cNvPr id="1397805" name="Line 45"/>
          <p:cNvSpPr>
            <a:spLocks noChangeShapeType="1"/>
          </p:cNvSpPr>
          <p:nvPr/>
        </p:nvSpPr>
        <p:spPr bwMode="auto">
          <a:xfrm flipH="1">
            <a:off x="4716463" y="3789363"/>
            <a:ext cx="360362" cy="360362"/>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06" name="Line 46"/>
          <p:cNvSpPr>
            <a:spLocks noChangeShapeType="1"/>
          </p:cNvSpPr>
          <p:nvPr/>
        </p:nvSpPr>
        <p:spPr bwMode="auto">
          <a:xfrm>
            <a:off x="5651500" y="3789363"/>
            <a:ext cx="431800" cy="360362"/>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07" name="Text Box 47"/>
          <p:cNvSpPr txBox="1">
            <a:spLocks noChangeArrowheads="1"/>
          </p:cNvSpPr>
          <p:nvPr/>
        </p:nvSpPr>
        <p:spPr bwMode="auto">
          <a:xfrm>
            <a:off x="4787900" y="400526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b.1</a:t>
            </a:r>
          </a:p>
        </p:txBody>
      </p:sp>
      <p:sp>
        <p:nvSpPr>
          <p:cNvPr id="1397808" name="Text Box 48"/>
          <p:cNvSpPr txBox="1">
            <a:spLocks noChangeArrowheads="1"/>
          </p:cNvSpPr>
          <p:nvPr/>
        </p:nvSpPr>
        <p:spPr bwMode="auto">
          <a:xfrm>
            <a:off x="6156325" y="400526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b.2</a:t>
            </a:r>
          </a:p>
        </p:txBody>
      </p:sp>
      <p:grpSp>
        <p:nvGrpSpPr>
          <p:cNvPr id="115744" name="Group 49"/>
          <p:cNvGrpSpPr>
            <a:grpSpLocks/>
          </p:cNvGrpSpPr>
          <p:nvPr/>
        </p:nvGrpSpPr>
        <p:grpSpPr bwMode="auto">
          <a:xfrm>
            <a:off x="5003800" y="5013325"/>
            <a:ext cx="719138" cy="609600"/>
            <a:chOff x="3334" y="3793"/>
            <a:chExt cx="453" cy="384"/>
          </a:xfrm>
        </p:grpSpPr>
        <p:sp>
          <p:nvSpPr>
            <p:cNvPr id="1397810" name="Oval 50"/>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1" name="Text Box 51"/>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7812" name="Line 52"/>
          <p:cNvSpPr>
            <a:spLocks noChangeShapeType="1"/>
          </p:cNvSpPr>
          <p:nvPr/>
        </p:nvSpPr>
        <p:spPr bwMode="auto">
          <a:xfrm>
            <a:off x="4716463" y="4797425"/>
            <a:ext cx="431800"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3" name="Line 53"/>
          <p:cNvSpPr>
            <a:spLocks noChangeShapeType="1"/>
          </p:cNvSpPr>
          <p:nvPr/>
        </p:nvSpPr>
        <p:spPr bwMode="auto">
          <a:xfrm flipH="1">
            <a:off x="5651500" y="4797425"/>
            <a:ext cx="360363" cy="360363"/>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4" name="Text Box 54"/>
          <p:cNvSpPr txBox="1">
            <a:spLocks noChangeArrowheads="1"/>
          </p:cNvSpPr>
          <p:nvPr/>
        </p:nvSpPr>
        <p:spPr bwMode="auto">
          <a:xfrm>
            <a:off x="5651500" y="5229225"/>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b.n</a:t>
            </a:r>
          </a:p>
        </p:txBody>
      </p:sp>
      <p:sp>
        <p:nvSpPr>
          <p:cNvPr id="1397815" name="Line 55"/>
          <p:cNvSpPr>
            <a:spLocks noChangeShapeType="1"/>
          </p:cNvSpPr>
          <p:nvPr/>
        </p:nvSpPr>
        <p:spPr bwMode="auto">
          <a:xfrm>
            <a:off x="3132138" y="3573463"/>
            <a:ext cx="1944687" cy="0"/>
          </a:xfrm>
          <a:prstGeom prst="line">
            <a:avLst/>
          </a:prstGeom>
          <a:noFill/>
          <a:ln w="38100">
            <a:solidFill>
              <a:schemeClr val="accent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6" name="Line 56"/>
          <p:cNvSpPr>
            <a:spLocks noChangeShapeType="1"/>
          </p:cNvSpPr>
          <p:nvPr/>
        </p:nvSpPr>
        <p:spPr bwMode="auto">
          <a:xfrm flipH="1">
            <a:off x="5364163" y="5661025"/>
            <a:ext cx="0" cy="288925"/>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7" name="Line 57"/>
          <p:cNvSpPr>
            <a:spLocks noChangeShapeType="1"/>
          </p:cNvSpPr>
          <p:nvPr/>
        </p:nvSpPr>
        <p:spPr bwMode="auto">
          <a:xfrm>
            <a:off x="2916238" y="4221163"/>
            <a:ext cx="2447925" cy="1728787"/>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8" name="Line 58"/>
          <p:cNvSpPr>
            <a:spLocks noChangeShapeType="1"/>
          </p:cNvSpPr>
          <p:nvPr/>
        </p:nvSpPr>
        <p:spPr bwMode="auto">
          <a:xfrm flipV="1">
            <a:off x="2916238" y="3789363"/>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19" name="Rectangle 59"/>
          <p:cNvSpPr>
            <a:spLocks noChangeArrowheads="1"/>
          </p:cNvSpPr>
          <p:nvPr/>
        </p:nvSpPr>
        <p:spPr bwMode="auto">
          <a:xfrm>
            <a:off x="7092950" y="3213100"/>
            <a:ext cx="1800225" cy="28797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5753" name="Group 60"/>
          <p:cNvGrpSpPr>
            <a:grpSpLocks/>
          </p:cNvGrpSpPr>
          <p:nvPr/>
        </p:nvGrpSpPr>
        <p:grpSpPr bwMode="auto">
          <a:xfrm>
            <a:off x="7667625" y="3357563"/>
            <a:ext cx="719138" cy="609600"/>
            <a:chOff x="3334" y="3793"/>
            <a:chExt cx="453" cy="384"/>
          </a:xfrm>
        </p:grpSpPr>
        <p:sp>
          <p:nvSpPr>
            <p:cNvPr id="1397821" name="Oval 61"/>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22" name="Text Box 62"/>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5754" name="Group 63"/>
          <p:cNvGrpSpPr>
            <a:grpSpLocks/>
          </p:cNvGrpSpPr>
          <p:nvPr/>
        </p:nvGrpSpPr>
        <p:grpSpPr bwMode="auto">
          <a:xfrm>
            <a:off x="7667625" y="5229225"/>
            <a:ext cx="719138" cy="609600"/>
            <a:chOff x="3334" y="3793"/>
            <a:chExt cx="453" cy="384"/>
          </a:xfrm>
        </p:grpSpPr>
        <p:sp>
          <p:nvSpPr>
            <p:cNvPr id="1397824" name="Oval 64"/>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25" name="Text Box 65"/>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5755" name="Group 66"/>
          <p:cNvGrpSpPr>
            <a:grpSpLocks/>
          </p:cNvGrpSpPr>
          <p:nvPr/>
        </p:nvGrpSpPr>
        <p:grpSpPr bwMode="auto">
          <a:xfrm>
            <a:off x="7667625" y="4292600"/>
            <a:ext cx="719138" cy="609600"/>
            <a:chOff x="3334" y="3793"/>
            <a:chExt cx="453" cy="384"/>
          </a:xfrm>
        </p:grpSpPr>
        <p:sp>
          <p:nvSpPr>
            <p:cNvPr id="1397827" name="Oval 67"/>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28" name="Text Box 68"/>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7829" name="Line 69"/>
          <p:cNvSpPr>
            <a:spLocks noChangeShapeType="1"/>
          </p:cNvSpPr>
          <p:nvPr/>
        </p:nvSpPr>
        <p:spPr bwMode="auto">
          <a:xfrm>
            <a:off x="2700338" y="4221163"/>
            <a:ext cx="0" cy="2087562"/>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0" name="Line 70"/>
          <p:cNvSpPr>
            <a:spLocks noChangeShapeType="1"/>
          </p:cNvSpPr>
          <p:nvPr/>
        </p:nvSpPr>
        <p:spPr bwMode="auto">
          <a:xfrm>
            <a:off x="2700338" y="6308725"/>
            <a:ext cx="5327650" cy="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1" name="Line 71"/>
          <p:cNvSpPr>
            <a:spLocks noChangeShapeType="1"/>
          </p:cNvSpPr>
          <p:nvPr/>
        </p:nvSpPr>
        <p:spPr bwMode="auto">
          <a:xfrm>
            <a:off x="8027988" y="5876925"/>
            <a:ext cx="0" cy="43180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2" name="Line 72"/>
          <p:cNvSpPr>
            <a:spLocks noChangeShapeType="1"/>
          </p:cNvSpPr>
          <p:nvPr/>
        </p:nvSpPr>
        <p:spPr bwMode="auto">
          <a:xfrm flipV="1">
            <a:off x="2700338" y="3789363"/>
            <a:ext cx="215900" cy="431800"/>
          </a:xfrm>
          <a:prstGeom prst="line">
            <a:avLst/>
          </a:prstGeom>
          <a:noFill/>
          <a:ln w="38100">
            <a:solidFill>
              <a:schemeClr val="accent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3" name="Line 73"/>
          <p:cNvSpPr>
            <a:spLocks noChangeShapeType="1"/>
          </p:cNvSpPr>
          <p:nvPr/>
        </p:nvSpPr>
        <p:spPr bwMode="auto">
          <a:xfrm>
            <a:off x="8027988" y="4941888"/>
            <a:ext cx="0" cy="287337"/>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4" name="Line 74"/>
          <p:cNvSpPr>
            <a:spLocks noChangeShapeType="1"/>
          </p:cNvSpPr>
          <p:nvPr/>
        </p:nvSpPr>
        <p:spPr bwMode="auto">
          <a:xfrm>
            <a:off x="8027988" y="4005263"/>
            <a:ext cx="0" cy="287337"/>
          </a:xfrm>
          <a:prstGeom prst="line">
            <a:avLst/>
          </a:prstGeom>
          <a:noFill/>
          <a:ln w="9525">
            <a:solidFill>
              <a:schemeClr val="tx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5" name="Line 75"/>
          <p:cNvSpPr>
            <a:spLocks noChangeShapeType="1"/>
          </p:cNvSpPr>
          <p:nvPr/>
        </p:nvSpPr>
        <p:spPr bwMode="auto">
          <a:xfrm flipH="1">
            <a:off x="3132138" y="2924175"/>
            <a:ext cx="1008062" cy="649288"/>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6" name="Line 76"/>
          <p:cNvSpPr>
            <a:spLocks noChangeShapeType="1"/>
          </p:cNvSpPr>
          <p:nvPr/>
        </p:nvSpPr>
        <p:spPr bwMode="auto">
          <a:xfrm>
            <a:off x="4140200" y="2924175"/>
            <a:ext cx="3887788" cy="0"/>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7" name="Line 77"/>
          <p:cNvSpPr>
            <a:spLocks noChangeShapeType="1"/>
          </p:cNvSpPr>
          <p:nvPr/>
        </p:nvSpPr>
        <p:spPr bwMode="auto">
          <a:xfrm>
            <a:off x="8027988" y="2924175"/>
            <a:ext cx="0" cy="433388"/>
          </a:xfrm>
          <a:prstGeom prst="line">
            <a:avLst/>
          </a:prstGeom>
          <a:noFill/>
          <a:ln w="38100">
            <a:solidFill>
              <a:schemeClr val="accent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7838" name="Text Box 78"/>
          <p:cNvSpPr txBox="1">
            <a:spLocks noChangeArrowheads="1"/>
          </p:cNvSpPr>
          <p:nvPr/>
        </p:nvSpPr>
        <p:spPr bwMode="auto">
          <a:xfrm>
            <a:off x="8316913" y="3357563"/>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c.0</a:t>
            </a:r>
          </a:p>
        </p:txBody>
      </p:sp>
      <p:sp>
        <p:nvSpPr>
          <p:cNvPr id="1397839" name="Text Box 79"/>
          <p:cNvSpPr txBox="1">
            <a:spLocks noChangeArrowheads="1"/>
          </p:cNvSpPr>
          <p:nvPr/>
        </p:nvSpPr>
        <p:spPr bwMode="auto">
          <a:xfrm>
            <a:off x="8316913" y="4221163"/>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c.1</a:t>
            </a:r>
          </a:p>
        </p:txBody>
      </p:sp>
      <p:sp>
        <p:nvSpPr>
          <p:cNvPr id="1397840" name="Text Box 80"/>
          <p:cNvSpPr txBox="1">
            <a:spLocks noChangeArrowheads="1"/>
          </p:cNvSpPr>
          <p:nvPr/>
        </p:nvSpPr>
        <p:spPr bwMode="auto">
          <a:xfrm>
            <a:off x="8316913" y="5229225"/>
            <a:ext cx="50323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c.n</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EF309F33-D074-E144-B332-D37CEC87BF9F}" type="slidenum">
              <a:rPr lang="en-US"/>
              <a:pPr>
                <a:defRPr/>
              </a:pPr>
              <a:t>57</a:t>
            </a:fld>
            <a:endParaRPr lang="en-US"/>
          </a:p>
        </p:txBody>
      </p:sp>
      <p:sp>
        <p:nvSpPr>
          <p:cNvPr id="1398786" name="Rectangle 2"/>
          <p:cNvSpPr>
            <a:spLocks noGrp="1" noChangeArrowheads="1"/>
          </p:cNvSpPr>
          <p:nvPr>
            <p:ph type="title"/>
          </p:nvPr>
        </p:nvSpPr>
        <p:spPr>
          <a:xfrm>
            <a:off x="685800" y="44450"/>
            <a:ext cx="7772400" cy="1066800"/>
          </a:xfrm>
        </p:spPr>
        <p:txBody>
          <a:bodyPr/>
          <a:lstStyle/>
          <a:p>
            <a:pPr>
              <a:defRPr/>
            </a:pPr>
            <a:r>
              <a:rPr lang="en-US">
                <a:cs typeface="+mj-cs"/>
              </a:rPr>
              <a:t>Example of iteration</a:t>
            </a:r>
          </a:p>
        </p:txBody>
      </p:sp>
      <p:sp>
        <p:nvSpPr>
          <p:cNvPr id="1398787" name="Rectangle 3"/>
          <p:cNvSpPr>
            <a:spLocks noGrp="1" noChangeArrowheads="1"/>
          </p:cNvSpPr>
          <p:nvPr>
            <p:ph type="body" idx="1"/>
          </p:nvPr>
        </p:nvSpPr>
        <p:spPr>
          <a:xfrm>
            <a:off x="685800" y="1066800"/>
            <a:ext cx="7772400" cy="5029200"/>
          </a:xfrm>
        </p:spPr>
        <p:txBody>
          <a:bodyPr/>
          <a:lstStyle/>
          <a:p>
            <a:pPr marL="342900" indent="-342900">
              <a:lnSpc>
                <a:spcPct val="90000"/>
              </a:lnSpc>
              <a:buFont typeface="Monotype Sorts" charset="0"/>
              <a:buNone/>
              <a:defRPr/>
            </a:pPr>
            <a:r>
              <a:rPr lang="en-US" sz="2000">
                <a:cs typeface="+mn-cs"/>
              </a:rPr>
              <a:t>diffeq {</a:t>
            </a:r>
          </a:p>
          <a:p>
            <a:pPr marL="342900" indent="-342900">
              <a:lnSpc>
                <a:spcPct val="90000"/>
              </a:lnSpc>
              <a:buFont typeface="Monotype Sorts" charset="0"/>
              <a:buNone/>
              <a:defRPr/>
            </a:pPr>
            <a:r>
              <a:rPr lang="en-US" sz="2000">
                <a:cs typeface="+mn-cs"/>
              </a:rPr>
              <a:t>		  read (x; y; u; dx; a);</a:t>
            </a:r>
          </a:p>
          <a:p>
            <a:pPr marL="342900" indent="-342900">
              <a:lnSpc>
                <a:spcPct val="90000"/>
              </a:lnSpc>
              <a:buFont typeface="Monotype Sorts" charset="0"/>
              <a:buNone/>
              <a:defRPr/>
            </a:pPr>
            <a:r>
              <a:rPr lang="en-US" sz="2000">
                <a:cs typeface="+mn-cs"/>
              </a:rPr>
              <a:t>		  </a:t>
            </a:r>
            <a:r>
              <a:rPr lang="en-US" sz="2000" b="0">
                <a:cs typeface="+mn-cs"/>
              </a:rPr>
              <a:t>repeat {</a:t>
            </a:r>
          </a:p>
          <a:p>
            <a:pPr lvl="3">
              <a:lnSpc>
                <a:spcPct val="90000"/>
              </a:lnSpc>
              <a:buFont typeface="Monotype Sorts" charset="0"/>
              <a:buNone/>
              <a:defRPr/>
            </a:pPr>
            <a:r>
              <a:rPr lang="en-US" sz="2000"/>
              <a:t>xl = x + dx;</a:t>
            </a:r>
          </a:p>
          <a:p>
            <a:pPr lvl="3">
              <a:lnSpc>
                <a:spcPct val="90000"/>
              </a:lnSpc>
              <a:buFont typeface="Monotype Sorts" charset="0"/>
              <a:buNone/>
              <a:defRPr/>
            </a:pPr>
            <a:r>
              <a:rPr lang="en-US" sz="2000"/>
              <a:t>ul = u – (3 </a:t>
            </a:r>
            <a:r>
              <a:rPr lang="en-US" sz="2000" b="1" baseline="30000"/>
              <a:t>.</a:t>
            </a:r>
            <a:r>
              <a:rPr lang="en-US" sz="2000"/>
              <a:t> x </a:t>
            </a:r>
            <a:r>
              <a:rPr lang="en-US" sz="2000" b="1" baseline="30000"/>
              <a:t>.</a:t>
            </a:r>
            <a:r>
              <a:rPr lang="en-US" sz="2000"/>
              <a:t> u </a:t>
            </a:r>
            <a:r>
              <a:rPr lang="en-US" sz="2000" b="1" baseline="30000"/>
              <a:t>.</a:t>
            </a:r>
            <a:r>
              <a:rPr lang="en-US" sz="2000"/>
              <a:t> dx ;</a:t>
            </a:r>
          </a:p>
          <a:p>
            <a:pPr lvl="3">
              <a:lnSpc>
                <a:spcPct val="90000"/>
              </a:lnSpc>
              <a:buFont typeface="Monotype Sorts" charset="0"/>
              <a:buNone/>
              <a:defRPr/>
            </a:pPr>
            <a:r>
              <a:rPr lang="en-US" sz="2000"/>
              <a:t>yl = y </a:t>
            </a:r>
            <a:r>
              <a:rPr lang="en-US" sz="2000" b="1"/>
              <a:t>+</a:t>
            </a:r>
            <a:r>
              <a:rPr lang="en-US" sz="2000"/>
              <a:t> u </a:t>
            </a:r>
            <a:r>
              <a:rPr lang="en-US" sz="2000" b="1" baseline="30000"/>
              <a:t>.</a:t>
            </a:r>
            <a:r>
              <a:rPr lang="en-US" sz="2000"/>
              <a:t> dx ;</a:t>
            </a:r>
          </a:p>
          <a:p>
            <a:pPr lvl="3">
              <a:lnSpc>
                <a:spcPct val="90000"/>
              </a:lnSpc>
              <a:buFont typeface="Monotype Sorts" charset="0"/>
              <a:buNone/>
              <a:defRPr/>
            </a:pPr>
            <a:r>
              <a:rPr lang="en-US" sz="2000"/>
              <a:t>c = x </a:t>
            </a:r>
            <a:r>
              <a:rPr lang="en-US" sz="2000" b="1"/>
              <a:t>&gt;</a:t>
            </a:r>
            <a:r>
              <a:rPr lang="en-US" sz="2000"/>
              <a:t> a;</a:t>
            </a:r>
          </a:p>
          <a:p>
            <a:pPr lvl="3">
              <a:lnSpc>
                <a:spcPct val="90000"/>
              </a:lnSpc>
              <a:buFont typeface="Monotype Sorts" charset="0"/>
              <a:buNone/>
              <a:defRPr/>
            </a:pPr>
            <a:r>
              <a:rPr lang="en-US" sz="2000"/>
              <a:t>x = xl ; u = ul ; y = yl ;</a:t>
            </a:r>
          </a:p>
          <a:p>
            <a:pPr lvl="3">
              <a:lnSpc>
                <a:spcPct val="90000"/>
              </a:lnSpc>
              <a:buFont typeface="Monotype Sorts" charset="0"/>
              <a:buNone/>
              <a:defRPr/>
            </a:pPr>
            <a:r>
              <a:rPr lang="en-US" sz="2000" b="1"/>
              <a:t>}</a:t>
            </a:r>
          </a:p>
          <a:p>
            <a:pPr marL="342900" indent="-342900">
              <a:lnSpc>
                <a:spcPct val="90000"/>
              </a:lnSpc>
              <a:buFont typeface="Monotype Sorts" charset="0"/>
              <a:buNone/>
              <a:defRPr/>
            </a:pPr>
            <a:r>
              <a:rPr lang="en-US" sz="2000">
                <a:cs typeface="+mn-cs"/>
              </a:rPr>
              <a:t>		  </a:t>
            </a:r>
            <a:r>
              <a:rPr lang="en-US" sz="2000" b="0">
                <a:cs typeface="+mn-cs"/>
              </a:rPr>
              <a:t>until ( c )</a:t>
            </a:r>
          </a:p>
          <a:p>
            <a:pPr marL="342900" indent="-342900">
              <a:lnSpc>
                <a:spcPct val="90000"/>
              </a:lnSpc>
              <a:buFont typeface="Monotype Sorts" charset="0"/>
              <a:buNone/>
              <a:defRPr/>
            </a:pPr>
            <a:r>
              <a:rPr lang="en-US" sz="2000">
                <a:cs typeface="+mn-cs"/>
              </a:rPr>
              <a:t>write (y) ;</a:t>
            </a:r>
          </a:p>
          <a:p>
            <a:pPr marL="342900" indent="-342900">
              <a:lnSpc>
                <a:spcPct val="90000"/>
              </a:lnSpc>
              <a:buFont typeface="Monotype Sorts" charset="0"/>
              <a:buNone/>
              <a:defRPr/>
            </a:pPr>
            <a:r>
              <a:rPr lang="en-US" sz="2000">
                <a:cs typeface="+mn-cs"/>
              </a:rPr>
              <a:t>}</a:t>
            </a:r>
          </a:p>
          <a:p>
            <a:pPr marL="342900" indent="-342900">
              <a:lnSpc>
                <a:spcPct val="90000"/>
              </a:lnSpc>
              <a:defRPr/>
            </a:pPr>
            <a:endParaRPr lang="en-US" sz="2000">
              <a:cs typeface="+mn-cs"/>
            </a:endParaRPr>
          </a:p>
          <a:p>
            <a:pPr marL="342900" indent="-342900">
              <a:lnSpc>
                <a:spcPct val="90000"/>
              </a:lnSpc>
              <a:defRPr/>
            </a:pPr>
            <a:endParaRPr lang="en-US" sz="2000">
              <a:cs typeface="+mn-cs"/>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Footer Placeholder 3"/>
          <p:cNvSpPr>
            <a:spLocks noGrp="1"/>
          </p:cNvSpPr>
          <p:nvPr>
            <p:ph type="ftr" sz="quarter" idx="10"/>
          </p:nvPr>
        </p:nvSpPr>
        <p:spPr/>
        <p:txBody>
          <a:bodyPr/>
          <a:lstStyle/>
          <a:p>
            <a:pPr>
              <a:defRPr/>
            </a:pPr>
            <a:r>
              <a:rPr lang="en-US"/>
              <a:t>(c)  Giovanni De Micheli</a:t>
            </a:r>
          </a:p>
        </p:txBody>
      </p:sp>
      <p:sp>
        <p:nvSpPr>
          <p:cNvPr id="36" name="Slide Number Placeholder 4"/>
          <p:cNvSpPr>
            <a:spLocks noGrp="1"/>
          </p:cNvSpPr>
          <p:nvPr>
            <p:ph type="sldNum" sz="quarter" idx="11"/>
          </p:nvPr>
        </p:nvSpPr>
        <p:spPr/>
        <p:txBody>
          <a:bodyPr/>
          <a:lstStyle/>
          <a:p>
            <a:pPr>
              <a:defRPr/>
            </a:pPr>
            <a:fld id="{61109D2D-9444-4247-9B56-F28895084E9D}" type="slidenum">
              <a:rPr lang="en-US"/>
              <a:pPr>
                <a:defRPr/>
              </a:pPr>
              <a:t>58</a:t>
            </a:fld>
            <a:endParaRPr lang="en-US"/>
          </a:p>
        </p:txBody>
      </p:sp>
      <p:sp>
        <p:nvSpPr>
          <p:cNvPr id="1399810" name="Rectangle 2"/>
          <p:cNvSpPr>
            <a:spLocks noGrp="1" noChangeArrowheads="1"/>
          </p:cNvSpPr>
          <p:nvPr>
            <p:ph type="title"/>
          </p:nvPr>
        </p:nvSpPr>
        <p:spPr>
          <a:xfrm>
            <a:off x="684213" y="115888"/>
            <a:ext cx="7772400" cy="981075"/>
          </a:xfrm>
        </p:spPr>
        <p:txBody>
          <a:bodyPr/>
          <a:lstStyle/>
          <a:p>
            <a:pPr>
              <a:defRPr/>
            </a:pPr>
            <a:r>
              <a:rPr lang="en-US">
                <a:cs typeface="+mj-cs"/>
              </a:rPr>
              <a:t>Example of iteration</a:t>
            </a:r>
          </a:p>
        </p:txBody>
      </p:sp>
      <p:sp>
        <p:nvSpPr>
          <p:cNvPr id="1399811" name="Rectangle 3"/>
          <p:cNvSpPr>
            <a:spLocks noChangeArrowheads="1"/>
          </p:cNvSpPr>
          <p:nvPr/>
        </p:nvSpPr>
        <p:spPr bwMode="auto">
          <a:xfrm>
            <a:off x="2339975" y="1123950"/>
            <a:ext cx="2016125" cy="48228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grpSp>
        <p:nvGrpSpPr>
          <p:cNvPr id="119813" name="Group 4"/>
          <p:cNvGrpSpPr>
            <a:grpSpLocks/>
          </p:cNvGrpSpPr>
          <p:nvPr/>
        </p:nvGrpSpPr>
        <p:grpSpPr bwMode="auto">
          <a:xfrm>
            <a:off x="2916238" y="1268413"/>
            <a:ext cx="719137" cy="609600"/>
            <a:chOff x="3334" y="3793"/>
            <a:chExt cx="453" cy="384"/>
          </a:xfrm>
        </p:grpSpPr>
        <p:sp>
          <p:nvSpPr>
            <p:cNvPr id="1399813" name="Oval 5"/>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14" name="Text Box 6"/>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sp>
        <p:nvSpPr>
          <p:cNvPr id="1399815" name="Line 7"/>
          <p:cNvSpPr>
            <a:spLocks noChangeShapeType="1"/>
          </p:cNvSpPr>
          <p:nvPr/>
        </p:nvSpPr>
        <p:spPr bwMode="auto">
          <a:xfrm>
            <a:off x="3276600" y="3787775"/>
            <a:ext cx="0" cy="4318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16" name="Line 8"/>
          <p:cNvSpPr>
            <a:spLocks noChangeShapeType="1"/>
          </p:cNvSpPr>
          <p:nvPr/>
        </p:nvSpPr>
        <p:spPr bwMode="auto">
          <a:xfrm>
            <a:off x="3276600" y="2851150"/>
            <a:ext cx="0" cy="35877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17" name="Line 9"/>
          <p:cNvSpPr>
            <a:spLocks noChangeShapeType="1"/>
          </p:cNvSpPr>
          <p:nvPr/>
        </p:nvSpPr>
        <p:spPr bwMode="auto">
          <a:xfrm>
            <a:off x="3276600" y="1916113"/>
            <a:ext cx="0" cy="287337"/>
          </a:xfrm>
          <a:prstGeom prst="line">
            <a:avLst/>
          </a:prstGeom>
          <a:noFill/>
          <a:ln w="9525">
            <a:solidFill>
              <a:schemeClr val="tx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18" name="Text Box 10"/>
          <p:cNvSpPr txBox="1">
            <a:spLocks noChangeArrowheads="1"/>
          </p:cNvSpPr>
          <p:nvPr/>
        </p:nvSpPr>
        <p:spPr bwMode="auto">
          <a:xfrm>
            <a:off x="3565525" y="126841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a.0</a:t>
            </a:r>
          </a:p>
        </p:txBody>
      </p:sp>
      <p:sp>
        <p:nvSpPr>
          <p:cNvPr id="1399819" name="Text Box 11"/>
          <p:cNvSpPr txBox="1">
            <a:spLocks noChangeArrowheads="1"/>
          </p:cNvSpPr>
          <p:nvPr/>
        </p:nvSpPr>
        <p:spPr bwMode="auto">
          <a:xfrm>
            <a:off x="3565525" y="213201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a.1</a:t>
            </a:r>
          </a:p>
        </p:txBody>
      </p:sp>
      <p:sp>
        <p:nvSpPr>
          <p:cNvPr id="1399820" name="Text Box 12"/>
          <p:cNvSpPr txBox="1">
            <a:spLocks noChangeArrowheads="1"/>
          </p:cNvSpPr>
          <p:nvPr/>
        </p:nvSpPr>
        <p:spPr bwMode="auto">
          <a:xfrm>
            <a:off x="3565525" y="3140075"/>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a.2</a:t>
            </a:r>
          </a:p>
        </p:txBody>
      </p:sp>
      <p:grpSp>
        <p:nvGrpSpPr>
          <p:cNvPr id="119820" name="Group 13"/>
          <p:cNvGrpSpPr>
            <a:grpSpLocks/>
          </p:cNvGrpSpPr>
          <p:nvPr/>
        </p:nvGrpSpPr>
        <p:grpSpPr bwMode="auto">
          <a:xfrm>
            <a:off x="2916238" y="5154613"/>
            <a:ext cx="719137" cy="609600"/>
            <a:chOff x="3334" y="3793"/>
            <a:chExt cx="453" cy="384"/>
          </a:xfrm>
        </p:grpSpPr>
        <p:sp>
          <p:nvSpPr>
            <p:cNvPr id="1399822" name="Oval 14"/>
            <p:cNvSpPr>
              <a:spLocks noChangeArrowheads="1"/>
            </p:cNvSpPr>
            <p:nvPr/>
          </p:nvSpPr>
          <p:spPr bwMode="auto">
            <a:xfrm>
              <a:off x="3379" y="3793"/>
              <a:ext cx="384" cy="384"/>
            </a:xfrm>
            <a:prstGeom prst="ellipse">
              <a:avLst/>
            </a:prstGeom>
            <a:noFill/>
            <a:ln w="9525">
              <a:solidFill>
                <a:schemeClr val="tx1"/>
              </a:solidFill>
              <a:prstDash val="lgDash"/>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23" name="Text Box 15"/>
            <p:cNvSpPr txBox="1">
              <a:spLocks noChangeArrowheads="1"/>
            </p:cNvSpPr>
            <p:nvPr/>
          </p:nvSpPr>
          <p:spPr bwMode="auto">
            <a:xfrm>
              <a:off x="3334" y="3884"/>
              <a:ext cx="453" cy="21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NOP</a:t>
              </a:r>
            </a:p>
          </p:txBody>
        </p:sp>
      </p:grpSp>
      <p:grpSp>
        <p:nvGrpSpPr>
          <p:cNvPr id="119821" name="Group 16"/>
          <p:cNvGrpSpPr>
            <a:grpSpLocks/>
          </p:cNvGrpSpPr>
          <p:nvPr/>
        </p:nvGrpSpPr>
        <p:grpSpPr bwMode="auto">
          <a:xfrm>
            <a:off x="2916238" y="4217988"/>
            <a:ext cx="792162" cy="609600"/>
            <a:chOff x="2018" y="2840"/>
            <a:chExt cx="499" cy="384"/>
          </a:xfrm>
        </p:grpSpPr>
        <p:sp>
          <p:nvSpPr>
            <p:cNvPr id="1399825" name="Oval 17"/>
            <p:cNvSpPr>
              <a:spLocks noChangeArrowheads="1"/>
            </p:cNvSpPr>
            <p:nvPr/>
          </p:nvSpPr>
          <p:spPr bwMode="auto">
            <a:xfrm>
              <a:off x="2063" y="2840"/>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26" name="Text Box 18"/>
            <p:cNvSpPr txBox="1">
              <a:spLocks noChangeArrowheads="1"/>
            </p:cNvSpPr>
            <p:nvPr/>
          </p:nvSpPr>
          <p:spPr bwMode="auto">
            <a:xfrm>
              <a:off x="2018" y="2931"/>
              <a:ext cx="499" cy="19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400">
                  <a:solidFill>
                    <a:schemeClr val="tx2"/>
                  </a:solidFill>
                  <a:latin typeface="Arial" charset="0"/>
                  <a:cs typeface="+mn-cs"/>
                </a:rPr>
                <a:t>WRITE</a:t>
              </a:r>
            </a:p>
          </p:txBody>
        </p:sp>
      </p:grpSp>
      <p:sp>
        <p:nvSpPr>
          <p:cNvPr id="1399827" name="Line 19"/>
          <p:cNvSpPr>
            <a:spLocks noChangeShapeType="1"/>
          </p:cNvSpPr>
          <p:nvPr/>
        </p:nvSpPr>
        <p:spPr bwMode="auto">
          <a:xfrm>
            <a:off x="3276600" y="4867275"/>
            <a:ext cx="0" cy="287338"/>
          </a:xfrm>
          <a:prstGeom prst="line">
            <a:avLst/>
          </a:prstGeom>
          <a:noFill/>
          <a:ln w="9525">
            <a:solidFill>
              <a:schemeClr val="tx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28" name="Text Box 20"/>
          <p:cNvSpPr txBox="1">
            <a:spLocks noChangeArrowheads="1"/>
          </p:cNvSpPr>
          <p:nvPr/>
        </p:nvSpPr>
        <p:spPr bwMode="auto">
          <a:xfrm>
            <a:off x="3565525" y="4146550"/>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a.3</a:t>
            </a:r>
          </a:p>
        </p:txBody>
      </p:sp>
      <p:sp>
        <p:nvSpPr>
          <p:cNvPr id="1399829" name="Text Box 21"/>
          <p:cNvSpPr txBox="1">
            <a:spLocks noChangeArrowheads="1"/>
          </p:cNvSpPr>
          <p:nvPr/>
        </p:nvSpPr>
        <p:spPr bwMode="auto">
          <a:xfrm>
            <a:off x="3565525" y="5154613"/>
            <a:ext cx="503238"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a.n</a:t>
            </a:r>
          </a:p>
        </p:txBody>
      </p:sp>
      <p:grpSp>
        <p:nvGrpSpPr>
          <p:cNvPr id="119825" name="Group 22"/>
          <p:cNvGrpSpPr>
            <a:grpSpLocks/>
          </p:cNvGrpSpPr>
          <p:nvPr/>
        </p:nvGrpSpPr>
        <p:grpSpPr bwMode="auto">
          <a:xfrm>
            <a:off x="2916238" y="3209925"/>
            <a:ext cx="792162" cy="609600"/>
            <a:chOff x="2018" y="2840"/>
            <a:chExt cx="499" cy="384"/>
          </a:xfrm>
        </p:grpSpPr>
        <p:sp>
          <p:nvSpPr>
            <p:cNvPr id="1399831" name="Oval 23"/>
            <p:cNvSpPr>
              <a:spLocks noChangeArrowheads="1"/>
            </p:cNvSpPr>
            <p:nvPr/>
          </p:nvSpPr>
          <p:spPr bwMode="auto">
            <a:xfrm>
              <a:off x="2063" y="2840"/>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32" name="Text Box 24"/>
            <p:cNvSpPr txBox="1">
              <a:spLocks noChangeArrowheads="1"/>
            </p:cNvSpPr>
            <p:nvPr/>
          </p:nvSpPr>
          <p:spPr bwMode="auto">
            <a:xfrm>
              <a:off x="2018" y="2931"/>
              <a:ext cx="499" cy="19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400">
                  <a:solidFill>
                    <a:schemeClr val="tx2"/>
                  </a:solidFill>
                  <a:latin typeface="Arial" charset="0"/>
                  <a:cs typeface="+mn-cs"/>
                </a:rPr>
                <a:t>LOOP</a:t>
              </a:r>
            </a:p>
          </p:txBody>
        </p:sp>
      </p:grpSp>
      <p:grpSp>
        <p:nvGrpSpPr>
          <p:cNvPr id="119826" name="Group 25"/>
          <p:cNvGrpSpPr>
            <a:grpSpLocks/>
          </p:cNvGrpSpPr>
          <p:nvPr/>
        </p:nvGrpSpPr>
        <p:grpSpPr bwMode="auto">
          <a:xfrm>
            <a:off x="2916238" y="2201863"/>
            <a:ext cx="792162" cy="609600"/>
            <a:chOff x="2018" y="2840"/>
            <a:chExt cx="499" cy="384"/>
          </a:xfrm>
        </p:grpSpPr>
        <p:sp>
          <p:nvSpPr>
            <p:cNvPr id="1399834" name="Oval 26"/>
            <p:cNvSpPr>
              <a:spLocks noChangeArrowheads="1"/>
            </p:cNvSpPr>
            <p:nvPr/>
          </p:nvSpPr>
          <p:spPr bwMode="auto">
            <a:xfrm>
              <a:off x="2063" y="2840"/>
              <a:ext cx="384" cy="384"/>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35" name="Text Box 27"/>
            <p:cNvSpPr txBox="1">
              <a:spLocks noChangeArrowheads="1"/>
            </p:cNvSpPr>
            <p:nvPr/>
          </p:nvSpPr>
          <p:spPr bwMode="auto">
            <a:xfrm>
              <a:off x="2018" y="2931"/>
              <a:ext cx="499" cy="192"/>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400">
                  <a:solidFill>
                    <a:schemeClr val="tx2"/>
                  </a:solidFill>
                  <a:latin typeface="Arial" charset="0"/>
                  <a:cs typeface="+mn-cs"/>
                </a:rPr>
                <a:t>READ</a:t>
              </a:r>
            </a:p>
          </p:txBody>
        </p:sp>
      </p:grpSp>
      <p:sp>
        <p:nvSpPr>
          <p:cNvPr id="1399836" name="Rectangle 28"/>
          <p:cNvSpPr>
            <a:spLocks noChangeArrowheads="1"/>
          </p:cNvSpPr>
          <p:nvPr/>
        </p:nvSpPr>
        <p:spPr bwMode="auto">
          <a:xfrm>
            <a:off x="6156325" y="3500438"/>
            <a:ext cx="2232025" cy="28082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37" name="Oval 29"/>
          <p:cNvSpPr>
            <a:spLocks noChangeArrowheads="1"/>
          </p:cNvSpPr>
          <p:nvPr/>
        </p:nvSpPr>
        <p:spPr bwMode="auto">
          <a:xfrm>
            <a:off x="6443663" y="3860800"/>
            <a:ext cx="1728787" cy="208915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38" name="Line 30"/>
          <p:cNvSpPr>
            <a:spLocks noChangeShapeType="1"/>
          </p:cNvSpPr>
          <p:nvPr/>
        </p:nvSpPr>
        <p:spPr bwMode="auto">
          <a:xfrm>
            <a:off x="7308850" y="5949950"/>
            <a:ext cx="0" cy="287338"/>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39" name="Line 31"/>
          <p:cNvSpPr>
            <a:spLocks noChangeShapeType="1"/>
          </p:cNvSpPr>
          <p:nvPr/>
        </p:nvSpPr>
        <p:spPr bwMode="auto">
          <a:xfrm flipH="1" flipV="1">
            <a:off x="3563938" y="3644900"/>
            <a:ext cx="3744912" cy="2592388"/>
          </a:xfrm>
          <a:prstGeom prst="line">
            <a:avLst/>
          </a:prstGeom>
          <a:noFill/>
          <a:ln w="38100">
            <a:solidFill>
              <a:schemeClr val="accent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40" name="Line 32"/>
          <p:cNvSpPr>
            <a:spLocks noChangeShapeType="1"/>
          </p:cNvSpPr>
          <p:nvPr/>
        </p:nvSpPr>
        <p:spPr bwMode="auto">
          <a:xfrm>
            <a:off x="3635375" y="3429000"/>
            <a:ext cx="3673475" cy="144463"/>
          </a:xfrm>
          <a:prstGeom prst="line">
            <a:avLst/>
          </a:prstGeom>
          <a:noFill/>
          <a:ln w="38100">
            <a:solidFill>
              <a:schemeClr val="accent1"/>
            </a:solidFill>
            <a:prstDash val="lg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41" name="Line 33"/>
          <p:cNvSpPr>
            <a:spLocks noChangeShapeType="1"/>
          </p:cNvSpPr>
          <p:nvPr/>
        </p:nvSpPr>
        <p:spPr bwMode="auto">
          <a:xfrm>
            <a:off x="7308850" y="3573463"/>
            <a:ext cx="0" cy="287337"/>
          </a:xfrm>
          <a:prstGeom prst="line">
            <a:avLst/>
          </a:prstGeom>
          <a:noFill/>
          <a:ln w="38100">
            <a:solidFill>
              <a:schemeClr val="accent1"/>
            </a:solidFill>
            <a:prstDash val="lg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399842" name="Text Box 34"/>
          <p:cNvSpPr txBox="1">
            <a:spLocks noChangeArrowheads="1"/>
          </p:cNvSpPr>
          <p:nvPr/>
        </p:nvSpPr>
        <p:spPr bwMode="auto">
          <a:xfrm>
            <a:off x="6300788" y="4652963"/>
            <a:ext cx="2160587" cy="336550"/>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600">
                <a:solidFill>
                  <a:schemeClr val="tx2"/>
                </a:solidFill>
                <a:latin typeface="Arial" charset="0"/>
                <a:cs typeface="+mn-cs"/>
              </a:rPr>
              <a:t>LOOP BODY</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241228FB-FB73-2D47-87E9-7E100731BEFD}" type="slidenum">
              <a:rPr lang="en-US"/>
              <a:pPr>
                <a:defRPr/>
              </a:pPr>
              <a:t>59</a:t>
            </a:fld>
            <a:endParaRPr lang="en-US"/>
          </a:p>
        </p:txBody>
      </p:sp>
      <p:sp>
        <p:nvSpPr>
          <p:cNvPr id="1400834" name="Rectangle 2"/>
          <p:cNvSpPr>
            <a:spLocks noGrp="1" noChangeArrowheads="1"/>
          </p:cNvSpPr>
          <p:nvPr>
            <p:ph type="title"/>
          </p:nvPr>
        </p:nvSpPr>
        <p:spPr/>
        <p:txBody>
          <a:bodyPr/>
          <a:lstStyle/>
          <a:p>
            <a:pPr>
              <a:defRPr/>
            </a:pPr>
            <a:r>
              <a:rPr lang="en-US">
                <a:cs typeface="+mj-cs"/>
              </a:rPr>
              <a:t>Semantics of sequencing graphs</a:t>
            </a:r>
          </a:p>
        </p:txBody>
      </p:sp>
      <p:sp>
        <p:nvSpPr>
          <p:cNvPr id="1400835" name="Rectangle 3"/>
          <p:cNvSpPr>
            <a:spLocks noGrp="1" noChangeArrowheads="1"/>
          </p:cNvSpPr>
          <p:nvPr>
            <p:ph type="body" idx="1"/>
          </p:nvPr>
        </p:nvSpPr>
        <p:spPr>
          <a:xfrm>
            <a:off x="277813" y="1138238"/>
            <a:ext cx="8153400" cy="4191000"/>
          </a:xfrm>
        </p:spPr>
        <p:txBody>
          <a:bodyPr/>
          <a:lstStyle/>
          <a:p>
            <a:pPr>
              <a:defRPr/>
            </a:pPr>
            <a:r>
              <a:rPr lang="en-US">
                <a:cs typeface="+mn-cs"/>
              </a:rPr>
              <a:t>Marking of vertices:</a:t>
            </a:r>
          </a:p>
          <a:p>
            <a:pPr lvl="1">
              <a:defRPr/>
            </a:pPr>
            <a:r>
              <a:rPr lang="en-US">
                <a:solidFill>
                  <a:schemeClr val="tx2"/>
                </a:solidFill>
              </a:rPr>
              <a:t>Waiting</a:t>
            </a:r>
            <a:r>
              <a:rPr lang="en-US"/>
              <a:t> for execution</a:t>
            </a:r>
          </a:p>
          <a:p>
            <a:pPr lvl="1">
              <a:defRPr/>
            </a:pPr>
            <a:r>
              <a:rPr lang="en-US">
                <a:solidFill>
                  <a:schemeClr val="tx2"/>
                </a:solidFill>
              </a:rPr>
              <a:t>Executing</a:t>
            </a:r>
          </a:p>
          <a:p>
            <a:pPr lvl="1">
              <a:defRPr/>
            </a:pPr>
            <a:r>
              <a:rPr lang="en-US"/>
              <a:t>Having </a:t>
            </a:r>
            <a:r>
              <a:rPr lang="en-US">
                <a:solidFill>
                  <a:schemeClr val="tx2"/>
                </a:solidFill>
              </a:rPr>
              <a:t>completed execution</a:t>
            </a:r>
          </a:p>
          <a:p>
            <a:pPr>
              <a:defRPr/>
            </a:pPr>
            <a:r>
              <a:rPr lang="en-US">
                <a:cs typeface="+mn-cs"/>
              </a:rPr>
              <a:t>Execution semantics:</a:t>
            </a:r>
          </a:p>
          <a:p>
            <a:pPr lvl="1">
              <a:defRPr/>
            </a:pPr>
            <a:r>
              <a:rPr lang="en-US"/>
              <a:t>An operation can be fired as soon as all its immediate predecessors have completed execution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083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08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E402138A-24F5-AD47-92C8-4B3E66967A17}" type="slidenum">
              <a:rPr lang="en-US"/>
              <a:pPr>
                <a:defRPr/>
              </a:pPr>
              <a:t>6</a:t>
            </a:fld>
            <a:endParaRPr lang="en-US"/>
          </a:p>
        </p:txBody>
      </p:sp>
      <p:sp>
        <p:nvSpPr>
          <p:cNvPr id="1428482" name="Rectangle 2"/>
          <p:cNvSpPr>
            <a:spLocks noGrp="1" noChangeArrowheads="1"/>
          </p:cNvSpPr>
          <p:nvPr>
            <p:ph type="title"/>
          </p:nvPr>
        </p:nvSpPr>
        <p:spPr>
          <a:xfrm>
            <a:off x="381000" y="-57150"/>
            <a:ext cx="8305800" cy="1143000"/>
          </a:xfrm>
        </p:spPr>
        <p:txBody>
          <a:bodyPr/>
          <a:lstStyle/>
          <a:p>
            <a:pPr>
              <a:defRPr/>
            </a:pPr>
            <a:r>
              <a:rPr lang="en-US">
                <a:cs typeface="+mj-cs"/>
              </a:rPr>
              <a:t>Embedded system requirements</a:t>
            </a:r>
          </a:p>
        </p:txBody>
      </p:sp>
      <p:sp>
        <p:nvSpPr>
          <p:cNvPr id="1428483" name="Rectangle 3"/>
          <p:cNvSpPr>
            <a:spLocks noGrp="1" noChangeArrowheads="1"/>
          </p:cNvSpPr>
          <p:nvPr>
            <p:ph type="body" idx="1"/>
          </p:nvPr>
        </p:nvSpPr>
        <p:spPr>
          <a:xfrm>
            <a:off x="228600" y="1271588"/>
            <a:ext cx="8699500" cy="5014912"/>
          </a:xfrm>
        </p:spPr>
        <p:txBody>
          <a:bodyPr/>
          <a:lstStyle/>
          <a:p>
            <a:pPr>
              <a:defRPr/>
            </a:pPr>
            <a:r>
              <a:rPr lang="en-US">
                <a:solidFill>
                  <a:schemeClr val="tx2"/>
                </a:solidFill>
                <a:cs typeface="+mn-cs"/>
              </a:rPr>
              <a:t>Reactive systems</a:t>
            </a:r>
            <a:r>
              <a:rPr lang="en-US">
                <a:cs typeface="+mn-cs"/>
              </a:rPr>
              <a:t>:</a:t>
            </a:r>
          </a:p>
          <a:p>
            <a:pPr lvl="1">
              <a:defRPr/>
            </a:pPr>
            <a:r>
              <a:rPr lang="en-US"/>
              <a:t>The system never stops</a:t>
            </a:r>
          </a:p>
          <a:p>
            <a:pPr lvl="1">
              <a:defRPr/>
            </a:pPr>
            <a:r>
              <a:rPr lang="en-US"/>
              <a:t>The system responds to signals produced by the environment</a:t>
            </a:r>
          </a:p>
          <a:p>
            <a:pPr>
              <a:defRPr/>
            </a:pPr>
            <a:r>
              <a:rPr lang="en-US">
                <a:solidFill>
                  <a:schemeClr val="tx2"/>
                </a:solidFill>
                <a:cs typeface="+mn-cs"/>
              </a:rPr>
              <a:t>Real-time systems</a:t>
            </a:r>
            <a:r>
              <a:rPr lang="en-US">
                <a:cs typeface="+mn-cs"/>
              </a:rPr>
              <a:t>:</a:t>
            </a:r>
          </a:p>
          <a:p>
            <a:pPr lvl="1">
              <a:defRPr/>
            </a:pPr>
            <a:r>
              <a:rPr lang="en-US"/>
              <a:t>Timing constraints on task execution</a:t>
            </a:r>
          </a:p>
          <a:p>
            <a:pPr lvl="1">
              <a:defRPr/>
            </a:pPr>
            <a:r>
              <a:rPr lang="en-US"/>
              <a:t>Hard and soft constraints</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532A460D-09DE-4F4B-A233-F2B6A3185380}" type="slidenum">
              <a:rPr lang="en-US"/>
              <a:pPr>
                <a:defRPr/>
              </a:pPr>
              <a:t>60</a:t>
            </a:fld>
            <a:endParaRPr lang="en-US"/>
          </a:p>
        </p:txBody>
      </p:sp>
      <p:sp>
        <p:nvSpPr>
          <p:cNvPr id="1401858" name="Rectangle 2"/>
          <p:cNvSpPr>
            <a:spLocks noGrp="1" noChangeArrowheads="1"/>
          </p:cNvSpPr>
          <p:nvPr>
            <p:ph type="title"/>
          </p:nvPr>
        </p:nvSpPr>
        <p:spPr/>
        <p:txBody>
          <a:bodyPr/>
          <a:lstStyle/>
          <a:p>
            <a:pPr>
              <a:defRPr/>
            </a:pPr>
            <a:r>
              <a:rPr lang="en-US">
                <a:cs typeface="+mj-cs"/>
              </a:rPr>
              <a:t>Vertex attributes</a:t>
            </a:r>
          </a:p>
        </p:txBody>
      </p:sp>
      <p:sp>
        <p:nvSpPr>
          <p:cNvPr id="1401859" name="Rectangle 3"/>
          <p:cNvSpPr>
            <a:spLocks noGrp="1" noChangeArrowheads="1"/>
          </p:cNvSpPr>
          <p:nvPr>
            <p:ph type="body" idx="1"/>
          </p:nvPr>
        </p:nvSpPr>
        <p:spPr/>
        <p:txBody>
          <a:bodyPr/>
          <a:lstStyle/>
          <a:p>
            <a:pPr>
              <a:defRPr/>
            </a:pPr>
            <a:r>
              <a:rPr lang="en-US">
                <a:cs typeface="+mn-cs"/>
              </a:rPr>
              <a:t>Area cost</a:t>
            </a:r>
          </a:p>
          <a:p>
            <a:pPr>
              <a:defRPr/>
            </a:pPr>
            <a:r>
              <a:rPr lang="en-US">
                <a:cs typeface="+mn-cs"/>
              </a:rPr>
              <a:t>Delay cost:</a:t>
            </a:r>
          </a:p>
          <a:p>
            <a:pPr lvl="1">
              <a:defRPr/>
            </a:pPr>
            <a:r>
              <a:rPr lang="en-US"/>
              <a:t>Propagation delay</a:t>
            </a:r>
          </a:p>
          <a:p>
            <a:pPr lvl="1">
              <a:defRPr/>
            </a:pPr>
            <a:r>
              <a:rPr lang="en-US"/>
              <a:t>Execution delay</a:t>
            </a:r>
          </a:p>
          <a:p>
            <a:pPr>
              <a:defRPr/>
            </a:pPr>
            <a:r>
              <a:rPr lang="en-US">
                <a:cs typeface="+mn-cs"/>
              </a:rPr>
              <a:t>Data-dependent execution delays:</a:t>
            </a:r>
          </a:p>
          <a:p>
            <a:pPr lvl="1">
              <a:defRPr/>
            </a:pPr>
            <a:r>
              <a:rPr lang="en-US"/>
              <a:t>Bounded (e.g. branching)</a:t>
            </a:r>
          </a:p>
          <a:p>
            <a:pPr lvl="1">
              <a:defRPr/>
            </a:pPr>
            <a:r>
              <a:rPr lang="en-US"/>
              <a:t>Unbounded (e.g. iteration, synchronization)</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7A2D419C-2232-B04D-9BD5-F312709A39DD}" type="slidenum">
              <a:rPr lang="en-US"/>
              <a:pPr>
                <a:defRPr/>
              </a:pPr>
              <a:t>61</a:t>
            </a:fld>
            <a:endParaRPr lang="en-US"/>
          </a:p>
        </p:txBody>
      </p:sp>
      <p:sp>
        <p:nvSpPr>
          <p:cNvPr id="1402882" name="Rectangle 2"/>
          <p:cNvSpPr>
            <a:spLocks noGrp="1" noChangeArrowheads="1"/>
          </p:cNvSpPr>
          <p:nvPr>
            <p:ph type="title"/>
          </p:nvPr>
        </p:nvSpPr>
        <p:spPr>
          <a:xfrm>
            <a:off x="0" y="119063"/>
            <a:ext cx="9144000" cy="671512"/>
          </a:xfrm>
        </p:spPr>
        <p:txBody>
          <a:bodyPr/>
          <a:lstStyle/>
          <a:p>
            <a:pPr>
              <a:defRPr/>
            </a:pPr>
            <a:r>
              <a:rPr lang="en-US">
                <a:cs typeface="+mj-cs"/>
              </a:rPr>
              <a:t>Properties of sequencing graphs</a:t>
            </a:r>
          </a:p>
        </p:txBody>
      </p:sp>
      <p:sp>
        <p:nvSpPr>
          <p:cNvPr id="1402883" name="Rectangle 3"/>
          <p:cNvSpPr>
            <a:spLocks noGrp="1" noChangeArrowheads="1"/>
          </p:cNvSpPr>
          <p:nvPr>
            <p:ph type="body" idx="1"/>
          </p:nvPr>
        </p:nvSpPr>
        <p:spPr>
          <a:xfrm>
            <a:off x="298450" y="1157288"/>
            <a:ext cx="8134350" cy="4179887"/>
          </a:xfrm>
        </p:spPr>
        <p:txBody>
          <a:bodyPr/>
          <a:lstStyle/>
          <a:p>
            <a:pPr>
              <a:defRPr/>
            </a:pPr>
            <a:r>
              <a:rPr lang="en-US">
                <a:cs typeface="+mn-cs"/>
              </a:rPr>
              <a:t>Computed by visiting hierarchy bottom-up</a:t>
            </a:r>
          </a:p>
          <a:p>
            <a:pPr>
              <a:defRPr/>
            </a:pPr>
            <a:r>
              <a:rPr lang="en-US">
                <a:cs typeface="+mn-cs"/>
              </a:rPr>
              <a:t>Area estimate:</a:t>
            </a:r>
          </a:p>
          <a:p>
            <a:pPr lvl="1">
              <a:defRPr/>
            </a:pPr>
            <a:r>
              <a:rPr lang="en-US"/>
              <a:t>Sum of the area attributes of all vertices</a:t>
            </a:r>
          </a:p>
          <a:p>
            <a:pPr lvl="1">
              <a:defRPr/>
            </a:pPr>
            <a:r>
              <a:rPr lang="en-US"/>
              <a:t>Worst-case – no sharing</a:t>
            </a:r>
          </a:p>
          <a:p>
            <a:pPr>
              <a:defRPr/>
            </a:pPr>
            <a:r>
              <a:rPr lang="en-US">
                <a:cs typeface="+mn-cs"/>
              </a:rPr>
              <a:t>Delay estimate (</a:t>
            </a:r>
            <a:r>
              <a:rPr lang="en-US">
                <a:solidFill>
                  <a:schemeClr val="tx2"/>
                </a:solidFill>
                <a:cs typeface="+mn-cs"/>
              </a:rPr>
              <a:t>latency</a:t>
            </a:r>
            <a:r>
              <a:rPr lang="en-US">
                <a:cs typeface="+mn-cs"/>
              </a:rPr>
              <a:t>):</a:t>
            </a:r>
          </a:p>
          <a:p>
            <a:pPr lvl="1">
              <a:defRPr/>
            </a:pPr>
            <a:r>
              <a:rPr lang="en-US"/>
              <a:t>Bounded-latency graphs</a:t>
            </a:r>
          </a:p>
          <a:p>
            <a:pPr lvl="1">
              <a:defRPr/>
            </a:pPr>
            <a:r>
              <a:rPr lang="en-US"/>
              <a:t>Length of longest path from source to sink</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D0501A0E-4265-D74D-8DA5-B5759B2531CC}" type="slidenum">
              <a:rPr lang="en-US"/>
              <a:pPr>
                <a:defRPr/>
              </a:pPr>
              <a:t>62</a:t>
            </a:fld>
            <a:endParaRPr lang="en-US"/>
          </a:p>
        </p:txBody>
      </p:sp>
      <p:sp>
        <p:nvSpPr>
          <p:cNvPr id="1403906" name="Rectangle 2"/>
          <p:cNvSpPr>
            <a:spLocks noGrp="1" noChangeArrowheads="1"/>
          </p:cNvSpPr>
          <p:nvPr>
            <p:ph type="title"/>
          </p:nvPr>
        </p:nvSpPr>
        <p:spPr>
          <a:xfrm>
            <a:off x="685800" y="119063"/>
            <a:ext cx="7772400" cy="617537"/>
          </a:xfrm>
        </p:spPr>
        <p:txBody>
          <a:bodyPr/>
          <a:lstStyle/>
          <a:p>
            <a:pPr>
              <a:defRPr/>
            </a:pPr>
            <a:r>
              <a:rPr lang="en-US">
                <a:cs typeface="+mj-cs"/>
              </a:rPr>
              <a:t>Summary</a:t>
            </a:r>
          </a:p>
        </p:txBody>
      </p:sp>
      <p:sp>
        <p:nvSpPr>
          <p:cNvPr id="1403907" name="Rectangle 3"/>
          <p:cNvSpPr>
            <a:spLocks noGrp="1" noChangeArrowheads="1"/>
          </p:cNvSpPr>
          <p:nvPr>
            <p:ph type="body" idx="1"/>
          </p:nvPr>
        </p:nvSpPr>
        <p:spPr>
          <a:xfrm>
            <a:off x="0" y="1066800"/>
            <a:ext cx="9144000" cy="5891213"/>
          </a:xfrm>
        </p:spPr>
        <p:txBody>
          <a:bodyPr/>
          <a:lstStyle/>
          <a:p>
            <a:pPr marL="342900" indent="-342900">
              <a:defRPr/>
            </a:pPr>
            <a:r>
              <a:rPr lang="en-US" sz="2000" dirty="0">
                <a:cs typeface="+mn-cs"/>
              </a:rPr>
              <a:t>Hardware synthesis requires specialized language support:</a:t>
            </a:r>
          </a:p>
          <a:p>
            <a:pPr marL="742950" lvl="1" indent="-285750">
              <a:defRPr/>
            </a:pPr>
            <a:r>
              <a:rPr lang="en-US" sz="2000" dirty="0"/>
              <a:t>VHDL and </a:t>
            </a:r>
            <a:r>
              <a:rPr lang="en-US" sz="2000" dirty="0" err="1"/>
              <a:t>Syestem</a:t>
            </a:r>
            <a:r>
              <a:rPr lang="en-US" sz="2000" dirty="0"/>
              <a:t> Verilog are mainly used today</a:t>
            </a:r>
          </a:p>
          <a:p>
            <a:pPr marL="1143000" lvl="2">
              <a:defRPr/>
            </a:pPr>
            <a:r>
              <a:rPr lang="en-US" sz="1800" dirty="0"/>
              <a:t>Similar features	</a:t>
            </a:r>
          </a:p>
          <a:p>
            <a:pPr marL="1143000" lvl="2">
              <a:defRPr/>
            </a:pPr>
            <a:r>
              <a:rPr lang="en-US" sz="1800" dirty="0"/>
              <a:t>Simulation-oriented</a:t>
            </a:r>
          </a:p>
          <a:p>
            <a:pPr marL="342900" indent="-342900">
              <a:defRPr/>
            </a:pPr>
            <a:r>
              <a:rPr lang="en-US" sz="2000" dirty="0">
                <a:cs typeface="+mn-cs"/>
              </a:rPr>
              <a:t>Synthesis from programming languages is also possible:</a:t>
            </a:r>
          </a:p>
          <a:p>
            <a:pPr marL="742950" lvl="1" indent="-285750">
              <a:defRPr/>
            </a:pPr>
            <a:r>
              <a:rPr lang="en-US" sz="2000" dirty="0"/>
              <a:t>Hardware and software models of computation are different</a:t>
            </a:r>
          </a:p>
          <a:p>
            <a:pPr marL="742950" lvl="1" indent="-285750">
              <a:defRPr/>
            </a:pPr>
            <a:r>
              <a:rPr lang="en-US" sz="2000" dirty="0"/>
              <a:t>Appropriate </a:t>
            </a:r>
            <a:r>
              <a:rPr lang="en-US" sz="2000" dirty="0" err="1"/>
              <a:t>hw</a:t>
            </a:r>
            <a:r>
              <a:rPr lang="en-US" sz="2000" dirty="0"/>
              <a:t> semantics need to be associated with programming languages</a:t>
            </a:r>
          </a:p>
          <a:p>
            <a:pPr marL="1143000" lvl="2">
              <a:defRPr/>
            </a:pPr>
            <a:r>
              <a:rPr lang="en-US" sz="1800" dirty="0" err="1"/>
              <a:t>SystemC</a:t>
            </a:r>
            <a:endParaRPr lang="en-US" sz="1800" dirty="0"/>
          </a:p>
          <a:p>
            <a:pPr marL="342900" indent="-342900">
              <a:defRPr/>
            </a:pPr>
            <a:r>
              <a:rPr lang="en-US" sz="2000" dirty="0">
                <a:cs typeface="+mn-cs"/>
              </a:rPr>
              <a:t>Abstract models:</a:t>
            </a:r>
          </a:p>
          <a:p>
            <a:pPr marL="742950" lvl="1" indent="-285750">
              <a:defRPr/>
            </a:pPr>
            <a:r>
              <a:rPr lang="en-US" sz="2000" dirty="0"/>
              <a:t>Capture essential information</a:t>
            </a:r>
          </a:p>
          <a:p>
            <a:pPr marL="742950" lvl="1" indent="-285750">
              <a:defRPr/>
            </a:pPr>
            <a:r>
              <a:rPr lang="en-US" sz="2000" dirty="0"/>
              <a:t>Derivable from HDL models</a:t>
            </a:r>
          </a:p>
          <a:p>
            <a:pPr marL="742950" lvl="1" indent="-285750">
              <a:defRPr/>
            </a:pPr>
            <a:r>
              <a:rPr lang="en-US" sz="2000" dirty="0"/>
              <a:t>Useful to prove properties and for algorithm development.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C1920D6D-980D-A340-AFC7-F9E25EBB0AAE}" type="slidenum">
              <a:rPr lang="en-US"/>
              <a:pPr>
                <a:defRPr/>
              </a:pPr>
              <a:t>7</a:t>
            </a:fld>
            <a:endParaRPr lang="en-US"/>
          </a:p>
        </p:txBody>
      </p:sp>
      <p:sp>
        <p:nvSpPr>
          <p:cNvPr id="1432578" name="Rectangle 2"/>
          <p:cNvSpPr>
            <a:spLocks noGrp="1" noChangeArrowheads="1"/>
          </p:cNvSpPr>
          <p:nvPr>
            <p:ph type="title"/>
          </p:nvPr>
        </p:nvSpPr>
        <p:spPr/>
        <p:txBody>
          <a:bodyPr/>
          <a:lstStyle/>
          <a:p>
            <a:pPr>
              <a:defRPr/>
            </a:pPr>
            <a:r>
              <a:rPr lang="en-US">
                <a:cs typeface="+mj-cs"/>
              </a:rPr>
              <a:t>System modeling</a:t>
            </a:r>
          </a:p>
        </p:txBody>
      </p:sp>
      <p:sp>
        <p:nvSpPr>
          <p:cNvPr id="1432579" name="Rectangle 3"/>
          <p:cNvSpPr>
            <a:spLocks noGrp="1" noChangeArrowheads="1"/>
          </p:cNvSpPr>
          <p:nvPr>
            <p:ph type="body" idx="1"/>
          </p:nvPr>
        </p:nvSpPr>
        <p:spPr/>
        <p:txBody>
          <a:bodyPr/>
          <a:lstStyle/>
          <a:p>
            <a:pPr marL="342900" indent="-342900">
              <a:defRPr/>
            </a:pPr>
            <a:r>
              <a:rPr lang="en-US">
                <a:cs typeface="+mn-cs"/>
              </a:rPr>
              <a:t>Represent system functions while abstracting away unnecessary details</a:t>
            </a:r>
          </a:p>
          <a:p>
            <a:pPr marL="742950" lvl="1" indent="-285750">
              <a:defRPr/>
            </a:pPr>
            <a:r>
              <a:rPr lang="en-US"/>
              <a:t>Software </a:t>
            </a:r>
            <a:r>
              <a:rPr lang="en-US" i="1"/>
              <a:t>programming languages</a:t>
            </a:r>
          </a:p>
          <a:p>
            <a:pPr marL="742950" lvl="1" indent="-285750">
              <a:defRPr/>
            </a:pPr>
            <a:r>
              <a:rPr lang="en-US" i="1"/>
              <a:t>Hardware description languages</a:t>
            </a:r>
          </a:p>
          <a:p>
            <a:pPr marL="742950" lvl="1" indent="-285750">
              <a:defRPr/>
            </a:pPr>
            <a:r>
              <a:rPr lang="en-US" i="1"/>
              <a:t>Flow </a:t>
            </a:r>
            <a:r>
              <a:rPr lang="en-US"/>
              <a:t>and</a:t>
            </a:r>
            <a:r>
              <a:rPr lang="en-US" i="1"/>
              <a:t> state-based diagrams</a:t>
            </a:r>
          </a:p>
          <a:p>
            <a:pPr marL="742950" lvl="1" indent="-285750">
              <a:defRPr/>
            </a:pPr>
            <a:r>
              <a:rPr lang="en-US"/>
              <a:t>Schematics</a:t>
            </a:r>
          </a:p>
          <a:p>
            <a:pPr marL="342900" indent="-342900">
              <a:defRPr/>
            </a:pPr>
            <a:r>
              <a:rPr lang="en-US">
                <a:cs typeface="+mn-cs"/>
              </a:rPr>
              <a:t>No golden solution</a:t>
            </a:r>
          </a:p>
          <a:p>
            <a:pPr marL="742950" lvl="1" indent="-285750">
              <a:defRPr/>
            </a:pPr>
            <a:r>
              <a:rPr lang="en-US"/>
              <a:t>System heterogeneity</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(c)  Giovanni De Micheli</a:t>
            </a:r>
          </a:p>
        </p:txBody>
      </p:sp>
      <p:sp>
        <p:nvSpPr>
          <p:cNvPr id="6" name="Slide Number Placeholder 4"/>
          <p:cNvSpPr>
            <a:spLocks noGrp="1"/>
          </p:cNvSpPr>
          <p:nvPr>
            <p:ph type="sldNum" sz="quarter" idx="11"/>
          </p:nvPr>
        </p:nvSpPr>
        <p:spPr/>
        <p:txBody>
          <a:bodyPr/>
          <a:lstStyle/>
          <a:p>
            <a:pPr>
              <a:defRPr/>
            </a:pPr>
            <a:fld id="{AFAEE842-9C86-8041-A979-F9AFCBC879ED}" type="slidenum">
              <a:rPr lang="en-US"/>
              <a:pPr>
                <a:defRPr/>
              </a:pPr>
              <a:t>8</a:t>
            </a:fld>
            <a:endParaRPr lang="en-US"/>
          </a:p>
        </p:txBody>
      </p:sp>
      <p:sp>
        <p:nvSpPr>
          <p:cNvPr id="1579010" name="Rectangle 2"/>
          <p:cNvSpPr>
            <a:spLocks noGrp="1" noChangeArrowheads="1"/>
          </p:cNvSpPr>
          <p:nvPr>
            <p:ph type="title"/>
          </p:nvPr>
        </p:nvSpPr>
        <p:spPr/>
        <p:txBody>
          <a:bodyPr/>
          <a:lstStyle/>
          <a:p>
            <a:pPr>
              <a:defRPr/>
            </a:pPr>
            <a:r>
              <a:rPr lang="en-US" sz="2800">
                <a:cs typeface="+mj-cs"/>
              </a:rPr>
              <a:t>The limits of my language mean the limits of my world</a:t>
            </a:r>
          </a:p>
        </p:txBody>
      </p:sp>
      <p:sp>
        <p:nvSpPr>
          <p:cNvPr id="1579012" name="Rectangle 4"/>
          <p:cNvSpPr>
            <a:spLocks noChangeArrowheads="1"/>
          </p:cNvSpPr>
          <p:nvPr/>
        </p:nvSpPr>
        <p:spPr bwMode="auto">
          <a:xfrm>
            <a:off x="2339975" y="3667125"/>
            <a:ext cx="3605213" cy="441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285750" indent="-285750">
              <a:lnSpc>
                <a:spcPct val="95000"/>
              </a:lnSpc>
              <a:spcBef>
                <a:spcPct val="30000"/>
              </a:spcBef>
              <a:buClr>
                <a:srgbClr val="660066"/>
              </a:buClr>
              <a:buSzPct val="85000"/>
              <a:buFont typeface="Monotype Sorts" charset="0"/>
              <a:buNone/>
              <a:defRPr/>
            </a:pPr>
            <a:r>
              <a:rPr lang="en-US" sz="2000" b="1">
                <a:cs typeface="+mn-cs"/>
              </a:rPr>
              <a:t>Wittgenstein</a:t>
            </a:r>
          </a:p>
        </p:txBody>
      </p:sp>
      <p:pic>
        <p:nvPicPr>
          <p:cNvPr id="19461" name="Picture 5" descr="w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8363" y="2292350"/>
            <a:ext cx="2339975" cy="3797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7F510B12-9941-5E4C-89C8-936C6A7AFA64}" type="slidenum">
              <a:rPr lang="en-US"/>
              <a:pPr>
                <a:defRPr/>
              </a:pPr>
              <a:t>9</a:t>
            </a:fld>
            <a:endParaRPr lang="en-US"/>
          </a:p>
        </p:txBody>
      </p:sp>
      <p:sp>
        <p:nvSpPr>
          <p:cNvPr id="1359874" name="Rectangle 2"/>
          <p:cNvSpPr>
            <a:spLocks noGrp="1" noChangeArrowheads="1"/>
          </p:cNvSpPr>
          <p:nvPr>
            <p:ph type="title"/>
          </p:nvPr>
        </p:nvSpPr>
        <p:spPr/>
        <p:txBody>
          <a:bodyPr/>
          <a:lstStyle/>
          <a:p>
            <a:pPr>
              <a:defRPr/>
            </a:pPr>
            <a:r>
              <a:rPr lang="en-US">
                <a:cs typeface="+mj-cs"/>
              </a:rPr>
              <a:t>Circuit Modeling</a:t>
            </a:r>
          </a:p>
        </p:txBody>
      </p:sp>
      <p:sp>
        <p:nvSpPr>
          <p:cNvPr id="1359875" name="Rectangle 3"/>
          <p:cNvSpPr>
            <a:spLocks noGrp="1" noChangeArrowheads="1"/>
          </p:cNvSpPr>
          <p:nvPr>
            <p:ph type="body" idx="1"/>
          </p:nvPr>
        </p:nvSpPr>
        <p:spPr/>
        <p:txBody>
          <a:bodyPr/>
          <a:lstStyle/>
          <a:p>
            <a:pPr marL="342900" indent="-342900">
              <a:lnSpc>
                <a:spcPct val="90000"/>
              </a:lnSpc>
              <a:defRPr/>
            </a:pPr>
            <a:r>
              <a:rPr lang="en-US">
                <a:cs typeface="+mn-cs"/>
              </a:rPr>
              <a:t>Formal methods:</a:t>
            </a:r>
          </a:p>
          <a:p>
            <a:pPr marL="742950" lvl="1" indent="-285750">
              <a:lnSpc>
                <a:spcPct val="90000"/>
              </a:lnSpc>
              <a:defRPr/>
            </a:pPr>
            <a:r>
              <a:rPr lang="en-US"/>
              <a:t>Models in hardware languages</a:t>
            </a:r>
          </a:p>
          <a:p>
            <a:pPr marL="742950" lvl="1" indent="-285750">
              <a:lnSpc>
                <a:spcPct val="90000"/>
              </a:lnSpc>
              <a:defRPr/>
            </a:pPr>
            <a:r>
              <a:rPr lang="en-US"/>
              <a:t>Flow and state diagrams</a:t>
            </a:r>
          </a:p>
          <a:p>
            <a:pPr marL="742950" lvl="1" indent="-285750">
              <a:lnSpc>
                <a:spcPct val="90000"/>
              </a:lnSpc>
              <a:defRPr/>
            </a:pPr>
            <a:r>
              <a:rPr lang="en-US"/>
              <a:t>Schematics</a:t>
            </a:r>
          </a:p>
          <a:p>
            <a:pPr marL="342900" indent="-342900">
              <a:lnSpc>
                <a:spcPct val="90000"/>
              </a:lnSpc>
              <a:defRPr/>
            </a:pPr>
            <a:r>
              <a:rPr lang="en-US">
                <a:cs typeface="+mn-cs"/>
              </a:rPr>
              <a:t>Informal methods:</a:t>
            </a:r>
          </a:p>
          <a:p>
            <a:pPr marL="742950" lvl="1" indent="-285750">
              <a:lnSpc>
                <a:spcPct val="90000"/>
              </a:lnSpc>
              <a:defRPr/>
            </a:pPr>
            <a:r>
              <a:rPr lang="en-US"/>
              <a:t>Principles of operations</a:t>
            </a:r>
          </a:p>
          <a:p>
            <a:pPr marL="742950" lvl="1" indent="-285750">
              <a:lnSpc>
                <a:spcPct val="90000"/>
              </a:lnSpc>
              <a:defRPr/>
            </a:pPr>
            <a:r>
              <a:rPr lang="en-US"/>
              <a:t>Natural-language descriptions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987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987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598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ＭＳ Ｐゴシック"/>
        <a:cs typeface=""/>
      </a:majorFont>
      <a:minorFont>
        <a:latin typeface="Arial Narrow"/>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34083</TotalTime>
  <Words>6075</Words>
  <Application>Microsoft Macintosh PowerPoint</Application>
  <PresentationFormat>On-screen Show (4:3)</PresentationFormat>
  <Paragraphs>962</Paragraphs>
  <Slides>62</Slides>
  <Notes>60</Notes>
  <HiddenSlides>1</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62</vt:i4>
      </vt:variant>
    </vt:vector>
  </HeadingPairs>
  <TitlesOfParts>
    <vt:vector size="71" baseType="lpstr">
      <vt:lpstr>Arial</vt:lpstr>
      <vt:lpstr>Arial Black</vt:lpstr>
      <vt:lpstr>Arial Narrow</vt:lpstr>
      <vt:lpstr>Courier New</vt:lpstr>
      <vt:lpstr>Lucida Grande</vt:lpstr>
      <vt:lpstr>Monotype Sorts</vt:lpstr>
      <vt:lpstr>Wingdings</vt:lpstr>
      <vt:lpstr>gsrcPresentationTemplate</vt:lpstr>
      <vt:lpstr>Graphique</vt:lpstr>
      <vt:lpstr>Modeling Languages and Abstract Models</vt:lpstr>
      <vt:lpstr>Module 1</vt:lpstr>
      <vt:lpstr>Electronic systems</vt:lpstr>
      <vt:lpstr>Trends and challenges</vt:lpstr>
      <vt:lpstr>Embedded systems</vt:lpstr>
      <vt:lpstr>Embedded system requirements</vt:lpstr>
      <vt:lpstr>System modeling</vt:lpstr>
      <vt:lpstr>The limits of my language mean the limits of my world</vt:lpstr>
      <vt:lpstr>Circuit Modeling</vt:lpstr>
      <vt:lpstr>Hardware versus software models</vt:lpstr>
      <vt:lpstr>Hardware Description Languages</vt:lpstr>
      <vt:lpstr>Software programming languages</vt:lpstr>
      <vt:lpstr>Module 2</vt:lpstr>
      <vt:lpstr>Language analysis</vt:lpstr>
      <vt:lpstr>Language analysis</vt:lpstr>
      <vt:lpstr>Language analysis</vt:lpstr>
      <vt:lpstr>Hardware languages and views</vt:lpstr>
      <vt:lpstr>Structural view</vt:lpstr>
      <vt:lpstr>Example (half adder)</vt:lpstr>
      <vt:lpstr>Verilog example structural representation</vt:lpstr>
      <vt:lpstr>Behavioral view procedural languages</vt:lpstr>
      <vt:lpstr>Verilog example Behavior of combinational logic circuit</vt:lpstr>
      <vt:lpstr>Verilog example behavior of sequential logic circuit </vt:lpstr>
      <vt:lpstr>Timing interpretation for design</vt:lpstr>
      <vt:lpstr>Main languages at structural/behavioral level</vt:lpstr>
      <vt:lpstr>Behavioral view declarative languages</vt:lpstr>
      <vt:lpstr>Silage example</vt:lpstr>
      <vt:lpstr>Hardware primitives</vt:lpstr>
      <vt:lpstr>Semantics of variables</vt:lpstr>
      <vt:lpstr>Main languages at system level</vt:lpstr>
      <vt:lpstr>System Verilog</vt:lpstr>
      <vt:lpstr>SystemC</vt:lpstr>
      <vt:lpstr>SystemC</vt:lpstr>
      <vt:lpstr>SystemC features</vt:lpstr>
      <vt:lpstr>SystemC Classes:    Modules and Ports</vt:lpstr>
      <vt:lpstr>SystemC Classes: Processes</vt:lpstr>
      <vt:lpstr>Process types</vt:lpstr>
      <vt:lpstr>Execution of processes</vt:lpstr>
      <vt:lpstr>SystemC Design Vision</vt:lpstr>
      <vt:lpstr>Module 3</vt:lpstr>
      <vt:lpstr>Abstract models and intermediate formats</vt:lpstr>
      <vt:lpstr>Abstract models  Examples</vt:lpstr>
      <vt:lpstr>Netlist</vt:lpstr>
      <vt:lpstr>Logic network</vt:lpstr>
      <vt:lpstr>Example of mapped network</vt:lpstr>
      <vt:lpstr>Example of general network</vt:lpstr>
      <vt:lpstr>Formal finite-state machine model</vt:lpstr>
      <vt:lpstr>Example</vt:lpstr>
      <vt:lpstr>Example</vt:lpstr>
      <vt:lpstr>Dataflow graphs</vt:lpstr>
      <vt:lpstr>Example Differential equation solver -- loop body</vt:lpstr>
      <vt:lpstr>Example</vt:lpstr>
      <vt:lpstr>Sequencing graphs</vt:lpstr>
      <vt:lpstr>Example</vt:lpstr>
      <vt:lpstr>Example of hierarchy</vt:lpstr>
      <vt:lpstr>Example of branching</vt:lpstr>
      <vt:lpstr>Example of iteration</vt:lpstr>
      <vt:lpstr>Example of iteration</vt:lpstr>
      <vt:lpstr>Semantics of sequencing graphs</vt:lpstr>
      <vt:lpstr>Vertex attributes</vt:lpstr>
      <vt:lpstr>Properties of sequencing graphs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Giovanni De Micheli</cp:lastModifiedBy>
  <cp:revision>879</cp:revision>
  <cp:lastPrinted>2022-09-12T09:48:22Z</cp:lastPrinted>
  <dcterms:created xsi:type="dcterms:W3CDTF">1995-06-17T23:31:02Z</dcterms:created>
  <dcterms:modified xsi:type="dcterms:W3CDTF">2025-09-02T06:58:37Z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ies>
</file>